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7" r:id="rId2"/>
    <p:sldId id="263" r:id="rId3"/>
    <p:sldId id="261" r:id="rId4"/>
    <p:sldId id="262" r:id="rId5"/>
    <p:sldId id="257" r:id="rId6"/>
    <p:sldId id="258" r:id="rId7"/>
    <p:sldId id="259" r:id="rId8"/>
    <p:sldId id="260" r:id="rId9"/>
    <p:sldId id="264" r:id="rId10"/>
    <p:sldId id="284" r:id="rId11"/>
    <p:sldId id="266" r:id="rId12"/>
    <p:sldId id="265" r:id="rId13"/>
    <p:sldId id="268" r:id="rId14"/>
    <p:sldId id="270" r:id="rId15"/>
    <p:sldId id="271" r:id="rId16"/>
    <p:sldId id="272" r:id="rId17"/>
    <p:sldId id="273" r:id="rId18"/>
    <p:sldId id="274" r:id="rId19"/>
    <p:sldId id="275" r:id="rId20"/>
    <p:sldId id="276" r:id="rId21"/>
    <p:sldId id="277" r:id="rId22"/>
    <p:sldId id="278" r:id="rId23"/>
    <p:sldId id="279" r:id="rId24"/>
    <p:sldId id="280" r:id="rId25"/>
    <p:sldId id="291" r:id="rId26"/>
    <p:sldId id="282" r:id="rId27"/>
    <p:sldId id="283" r:id="rId28"/>
    <p:sldId id="285" r:id="rId29"/>
    <p:sldId id="287" r:id="rId30"/>
    <p:sldId id="289" r:id="rId31"/>
    <p:sldId id="286" r:id="rId32"/>
    <p:sldId id="288" r:id="rId33"/>
    <p:sldId id="293" r:id="rId34"/>
    <p:sldId id="294" r:id="rId35"/>
    <p:sldId id="295" r:id="rId36"/>
    <p:sldId id="296" r:id="rId37"/>
    <p:sldId id="297" r:id="rId38"/>
    <p:sldId id="298" r:id="rId39"/>
    <p:sldId id="300" r:id="rId40"/>
    <p:sldId id="301" r:id="rId41"/>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8A66158D-61BF-4989-B069-8623881DAC82}" type="datetimeFigureOut">
              <a:rPr lang="ru-RU" smtClean="0"/>
              <a:t>17.05.2022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5259A7B-C440-4E93-9C6A-6D2CEF9E1286}" type="slidenum">
              <a:rPr lang="ru-RU" smtClean="0"/>
              <a:t>‹#›</a:t>
            </a:fld>
            <a:endParaRPr lang="ru-RU"/>
          </a:p>
        </p:txBody>
      </p:sp>
    </p:spTree>
    <p:extLst>
      <p:ext uri="{BB962C8B-B14F-4D97-AF65-F5344CB8AC3E}">
        <p14:creationId xmlns:p14="http://schemas.microsoft.com/office/powerpoint/2010/main" val="13633981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A66158D-61BF-4989-B069-8623881DAC82}" type="datetimeFigureOut">
              <a:rPr lang="ru-RU" smtClean="0"/>
              <a:t>17.05.2022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5259A7B-C440-4E93-9C6A-6D2CEF9E1286}" type="slidenum">
              <a:rPr lang="ru-RU" smtClean="0"/>
              <a:t>‹#›</a:t>
            </a:fld>
            <a:endParaRPr lang="ru-RU"/>
          </a:p>
        </p:txBody>
      </p:sp>
    </p:spTree>
    <p:extLst>
      <p:ext uri="{BB962C8B-B14F-4D97-AF65-F5344CB8AC3E}">
        <p14:creationId xmlns:p14="http://schemas.microsoft.com/office/powerpoint/2010/main" val="40475457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A66158D-61BF-4989-B069-8623881DAC82}" type="datetimeFigureOut">
              <a:rPr lang="ru-RU" smtClean="0"/>
              <a:t>17.05.2022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5259A7B-C440-4E93-9C6A-6D2CEF9E1286}" type="slidenum">
              <a:rPr lang="ru-RU" smtClean="0"/>
              <a:t>‹#›</a:t>
            </a:fld>
            <a:endParaRPr lang="ru-RU"/>
          </a:p>
        </p:txBody>
      </p:sp>
    </p:spTree>
    <p:extLst>
      <p:ext uri="{BB962C8B-B14F-4D97-AF65-F5344CB8AC3E}">
        <p14:creationId xmlns:p14="http://schemas.microsoft.com/office/powerpoint/2010/main" val="22183093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A66158D-61BF-4989-B069-8623881DAC82}" type="datetimeFigureOut">
              <a:rPr lang="ru-RU" smtClean="0"/>
              <a:t>17.05.2022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5259A7B-C440-4E93-9C6A-6D2CEF9E1286}" type="slidenum">
              <a:rPr lang="ru-RU" smtClean="0"/>
              <a:t>‹#›</a:t>
            </a:fld>
            <a:endParaRPr lang="ru-RU"/>
          </a:p>
        </p:txBody>
      </p:sp>
    </p:spTree>
    <p:extLst>
      <p:ext uri="{BB962C8B-B14F-4D97-AF65-F5344CB8AC3E}">
        <p14:creationId xmlns:p14="http://schemas.microsoft.com/office/powerpoint/2010/main" val="18755053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8A66158D-61BF-4989-B069-8623881DAC82}" type="datetimeFigureOut">
              <a:rPr lang="ru-RU" smtClean="0"/>
              <a:t>17.05.2022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5259A7B-C440-4E93-9C6A-6D2CEF9E1286}" type="slidenum">
              <a:rPr lang="ru-RU" smtClean="0"/>
              <a:t>‹#›</a:t>
            </a:fld>
            <a:endParaRPr lang="ru-RU"/>
          </a:p>
        </p:txBody>
      </p:sp>
    </p:spTree>
    <p:extLst>
      <p:ext uri="{BB962C8B-B14F-4D97-AF65-F5344CB8AC3E}">
        <p14:creationId xmlns:p14="http://schemas.microsoft.com/office/powerpoint/2010/main" val="18259772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8A66158D-61BF-4989-B069-8623881DAC82}" type="datetimeFigureOut">
              <a:rPr lang="ru-RU" smtClean="0"/>
              <a:t>17.05.2022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5259A7B-C440-4E93-9C6A-6D2CEF9E1286}" type="slidenum">
              <a:rPr lang="ru-RU" smtClean="0"/>
              <a:t>‹#›</a:t>
            </a:fld>
            <a:endParaRPr lang="ru-RU"/>
          </a:p>
        </p:txBody>
      </p:sp>
    </p:spTree>
    <p:extLst>
      <p:ext uri="{BB962C8B-B14F-4D97-AF65-F5344CB8AC3E}">
        <p14:creationId xmlns:p14="http://schemas.microsoft.com/office/powerpoint/2010/main" val="33873871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8A66158D-61BF-4989-B069-8623881DAC82}" type="datetimeFigureOut">
              <a:rPr lang="ru-RU" smtClean="0"/>
              <a:t>17.05.2022</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5259A7B-C440-4E93-9C6A-6D2CEF9E1286}" type="slidenum">
              <a:rPr lang="ru-RU" smtClean="0"/>
              <a:t>‹#›</a:t>
            </a:fld>
            <a:endParaRPr lang="ru-RU"/>
          </a:p>
        </p:txBody>
      </p:sp>
    </p:spTree>
    <p:extLst>
      <p:ext uri="{BB962C8B-B14F-4D97-AF65-F5344CB8AC3E}">
        <p14:creationId xmlns:p14="http://schemas.microsoft.com/office/powerpoint/2010/main" val="29428127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8A66158D-61BF-4989-B069-8623881DAC82}" type="datetimeFigureOut">
              <a:rPr lang="ru-RU" smtClean="0"/>
              <a:t>17.05.2022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5259A7B-C440-4E93-9C6A-6D2CEF9E1286}" type="slidenum">
              <a:rPr lang="ru-RU" smtClean="0"/>
              <a:t>‹#›</a:t>
            </a:fld>
            <a:endParaRPr lang="ru-RU"/>
          </a:p>
        </p:txBody>
      </p:sp>
    </p:spTree>
    <p:extLst>
      <p:ext uri="{BB962C8B-B14F-4D97-AF65-F5344CB8AC3E}">
        <p14:creationId xmlns:p14="http://schemas.microsoft.com/office/powerpoint/2010/main" val="2877413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8A66158D-61BF-4989-B069-8623881DAC82}" type="datetimeFigureOut">
              <a:rPr lang="ru-RU" smtClean="0"/>
              <a:t>17.05.2022</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5259A7B-C440-4E93-9C6A-6D2CEF9E1286}" type="slidenum">
              <a:rPr lang="ru-RU" smtClean="0"/>
              <a:t>‹#›</a:t>
            </a:fld>
            <a:endParaRPr lang="ru-RU"/>
          </a:p>
        </p:txBody>
      </p:sp>
    </p:spTree>
    <p:extLst>
      <p:ext uri="{BB962C8B-B14F-4D97-AF65-F5344CB8AC3E}">
        <p14:creationId xmlns:p14="http://schemas.microsoft.com/office/powerpoint/2010/main" val="37080468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8A66158D-61BF-4989-B069-8623881DAC82}" type="datetimeFigureOut">
              <a:rPr lang="ru-RU" smtClean="0"/>
              <a:t>17.05.2022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5259A7B-C440-4E93-9C6A-6D2CEF9E1286}" type="slidenum">
              <a:rPr lang="ru-RU" smtClean="0"/>
              <a:t>‹#›</a:t>
            </a:fld>
            <a:endParaRPr lang="ru-RU"/>
          </a:p>
        </p:txBody>
      </p:sp>
    </p:spTree>
    <p:extLst>
      <p:ext uri="{BB962C8B-B14F-4D97-AF65-F5344CB8AC3E}">
        <p14:creationId xmlns:p14="http://schemas.microsoft.com/office/powerpoint/2010/main" val="14368792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8A66158D-61BF-4989-B069-8623881DAC82}" type="datetimeFigureOut">
              <a:rPr lang="ru-RU" smtClean="0"/>
              <a:t>17.05.2022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5259A7B-C440-4E93-9C6A-6D2CEF9E1286}" type="slidenum">
              <a:rPr lang="ru-RU" smtClean="0"/>
              <a:t>‹#›</a:t>
            </a:fld>
            <a:endParaRPr lang="ru-RU"/>
          </a:p>
        </p:txBody>
      </p:sp>
    </p:spTree>
    <p:extLst>
      <p:ext uri="{BB962C8B-B14F-4D97-AF65-F5344CB8AC3E}">
        <p14:creationId xmlns:p14="http://schemas.microsoft.com/office/powerpoint/2010/main" val="35887970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66158D-61BF-4989-B069-8623881DAC82}" type="datetimeFigureOut">
              <a:rPr lang="ru-RU" smtClean="0"/>
              <a:t>17.05.2022</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259A7B-C440-4E93-9C6A-6D2CEF9E1286}" type="slidenum">
              <a:rPr lang="ru-RU" smtClean="0"/>
              <a:t>‹#›</a:t>
            </a:fld>
            <a:endParaRPr lang="ru-RU"/>
          </a:p>
        </p:txBody>
      </p:sp>
    </p:spTree>
    <p:extLst>
      <p:ext uri="{BB962C8B-B14F-4D97-AF65-F5344CB8AC3E}">
        <p14:creationId xmlns:p14="http://schemas.microsoft.com/office/powerpoint/2010/main" val="27444249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 Id="rId5" Type="http://schemas.openxmlformats.org/officeDocument/2006/relationships/image" Target="../media/image3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xml"/><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4.xml"/><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4.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4.xml"/><Relationship Id="rId5" Type="http://schemas.openxmlformats.org/officeDocument/2006/relationships/image" Target="../media/image68.png"/><Relationship Id="rId4" Type="http://schemas.openxmlformats.org/officeDocument/2006/relationships/image" Target="../media/image67.png"/></Relationships>
</file>

<file path=ppt/slides/_rels/slide2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4.xml"/><Relationship Id="rId4" Type="http://schemas.openxmlformats.org/officeDocument/2006/relationships/image" Target="../media/image71.png"/></Relationships>
</file>

<file path=ppt/slides/_rels/slide26.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72.png"/><Relationship Id="rId1" Type="http://schemas.openxmlformats.org/officeDocument/2006/relationships/slideLayout" Target="../slideLayouts/slideLayout4.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2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image" Target="../media/image80.png"/><Relationship Id="rId1" Type="http://schemas.openxmlformats.org/officeDocument/2006/relationships/slideLayout" Target="../slideLayouts/slideLayout4.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 Id="rId9" Type="http://schemas.openxmlformats.org/officeDocument/2006/relationships/image" Target="../media/image87.png"/></Relationships>
</file>

<file path=ppt/slides/_rels/slide29.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image" Target="../media/image88.png"/><Relationship Id="rId1" Type="http://schemas.openxmlformats.org/officeDocument/2006/relationships/slideLayout" Target="../slideLayouts/slideLayout4.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 Id="rId9" Type="http://schemas.openxmlformats.org/officeDocument/2006/relationships/image" Target="../media/image95.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image" Target="../media/image96.png"/><Relationship Id="rId1" Type="http://schemas.openxmlformats.org/officeDocument/2006/relationships/slideLayout" Target="../slideLayouts/slideLayout4.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31.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image" Target="../media/image103.png"/><Relationship Id="rId1" Type="http://schemas.openxmlformats.org/officeDocument/2006/relationships/slideLayout" Target="../slideLayouts/slideLayout4.xml"/><Relationship Id="rId6" Type="http://schemas.openxmlformats.org/officeDocument/2006/relationships/image" Target="../media/image107.png"/><Relationship Id="rId11" Type="http://schemas.openxmlformats.org/officeDocument/2006/relationships/image" Target="../media/image112.png"/><Relationship Id="rId5" Type="http://schemas.openxmlformats.org/officeDocument/2006/relationships/image" Target="../media/image106.png"/><Relationship Id="rId10" Type="http://schemas.openxmlformats.org/officeDocument/2006/relationships/image" Target="../media/image111.png"/><Relationship Id="rId4" Type="http://schemas.openxmlformats.org/officeDocument/2006/relationships/image" Target="../media/image105.png"/><Relationship Id="rId9" Type="http://schemas.openxmlformats.org/officeDocument/2006/relationships/image" Target="../media/image110.png"/></Relationships>
</file>

<file path=ppt/slides/_rels/slide32.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image" Target="../media/image113.png"/><Relationship Id="rId1" Type="http://schemas.openxmlformats.org/officeDocument/2006/relationships/slideLayout" Target="../slideLayouts/slideLayout4.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33.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4.xml"/><Relationship Id="rId4" Type="http://schemas.openxmlformats.org/officeDocument/2006/relationships/image" Target="../media/image123.png"/></Relationships>
</file>

<file path=ppt/slides/_rels/slide3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4.xml"/><Relationship Id="rId5" Type="http://schemas.openxmlformats.org/officeDocument/2006/relationships/image" Target="../media/image127.png"/><Relationship Id="rId4" Type="http://schemas.openxmlformats.org/officeDocument/2006/relationships/image" Target="../media/image126.png"/></Relationships>
</file>

<file path=ppt/slides/_rels/slide3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4.xml"/><Relationship Id="rId4" Type="http://schemas.openxmlformats.org/officeDocument/2006/relationships/image" Target="../media/image136.pn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23407" y="365760"/>
            <a:ext cx="9927770" cy="1946365"/>
          </a:xfrm>
        </p:spPr>
        <p:txBody>
          <a:bodyPr>
            <a:normAutofit fontScale="90000"/>
          </a:bodyPr>
          <a:lstStyle/>
          <a:p>
            <a:r>
              <a:rPr lang="ru-RU" sz="4400" b="1" dirty="0">
                <a:solidFill>
                  <a:srgbClr val="FF0000"/>
                </a:solidFill>
                <a:latin typeface="+mn-lt"/>
              </a:rPr>
              <a:t>Монтаж систем наружной  теплоизоляции фасадов зданий </a:t>
            </a:r>
            <a:r>
              <a:rPr lang="ru-RU" sz="4400" b="1" dirty="0" err="1">
                <a:solidFill>
                  <a:srgbClr val="FF0000"/>
                </a:solidFill>
                <a:latin typeface="+mn-lt"/>
              </a:rPr>
              <a:t>Церезит</a:t>
            </a:r>
            <a:br>
              <a:rPr lang="ru-RU" dirty="0"/>
            </a:br>
            <a:endParaRPr lang="ru-RU" dirty="0"/>
          </a:p>
        </p:txBody>
      </p:sp>
      <p:sp>
        <p:nvSpPr>
          <p:cNvPr id="3" name="Подзаголовок 2"/>
          <p:cNvSpPr>
            <a:spLocks noGrp="1"/>
          </p:cNvSpPr>
          <p:nvPr>
            <p:ph type="subTitle" idx="1"/>
          </p:nvPr>
        </p:nvSpPr>
        <p:spPr/>
        <p:txBody>
          <a:bodyPr/>
          <a:lstStyle/>
          <a:p>
            <a:endParaRPr lang="ru-RU" dirty="0"/>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9086" y="1763486"/>
            <a:ext cx="10371908" cy="4376057"/>
          </a:xfrm>
          <a:prstGeom prst="rect">
            <a:avLst/>
          </a:prstGeom>
        </p:spPr>
      </p:pic>
    </p:spTree>
    <p:extLst>
      <p:ext uri="{BB962C8B-B14F-4D97-AF65-F5344CB8AC3E}">
        <p14:creationId xmlns:p14="http://schemas.microsoft.com/office/powerpoint/2010/main" val="14618560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6"/>
            <a:ext cx="10515600" cy="601526"/>
          </a:xfrm>
        </p:spPr>
        <p:txBody>
          <a:bodyPr>
            <a:normAutofit/>
          </a:bodyPr>
          <a:lstStyle/>
          <a:p>
            <a:r>
              <a:rPr lang="ru-RU" sz="3600" b="1" dirty="0">
                <a:solidFill>
                  <a:srgbClr val="FF0000"/>
                </a:solidFill>
              </a:rPr>
              <a:t>Применяемые материалы для устройства фасада</a:t>
            </a:r>
          </a:p>
        </p:txBody>
      </p:sp>
      <p:pic>
        <p:nvPicPr>
          <p:cNvPr id="5" name="Объект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707571" y="1175657"/>
            <a:ext cx="1748246" cy="1732842"/>
          </a:xfrm>
        </p:spPr>
      </p:pic>
      <p:sp>
        <p:nvSpPr>
          <p:cNvPr id="4" name="Объект 3"/>
          <p:cNvSpPr>
            <a:spLocks noGrp="1"/>
          </p:cNvSpPr>
          <p:nvPr>
            <p:ph sz="half" idx="2"/>
          </p:nvPr>
        </p:nvSpPr>
        <p:spPr>
          <a:xfrm>
            <a:off x="3997235" y="1841863"/>
            <a:ext cx="7356566" cy="4335099"/>
          </a:xfrm>
        </p:spPr>
        <p:txBody>
          <a:bodyPr>
            <a:normAutofit fontScale="70000" lnSpcReduction="20000"/>
          </a:bodyPr>
          <a:lstStyle/>
          <a:p>
            <a:pPr>
              <a:buClr>
                <a:srgbClr val="FF0000"/>
              </a:buClr>
              <a:buFont typeface="Wingdings" panose="05000000000000000000" pitchFamily="2" charset="2"/>
              <a:buChar char="Ø"/>
            </a:pPr>
            <a:r>
              <a:rPr lang="ru-RU" dirty="0"/>
              <a:t> </a:t>
            </a:r>
            <a:r>
              <a:rPr lang="ru-RU" u="sng" dirty="0" err="1">
                <a:solidFill>
                  <a:srgbClr val="FF0000"/>
                </a:solidFill>
              </a:rPr>
              <a:t>Минераловатная</a:t>
            </a:r>
            <a:r>
              <a:rPr lang="ru-RU" u="sng" dirty="0">
                <a:solidFill>
                  <a:srgbClr val="FF0000"/>
                </a:solidFill>
              </a:rPr>
              <a:t> плита </a:t>
            </a:r>
            <a:r>
              <a:rPr lang="ru-RU" dirty="0"/>
              <a:t>- прочность при растяжении перпендикулярно лицевым поверхностям TR15 (15 кПа).Для класса надежности СК2 допускается TR10 (10 кПа).</a:t>
            </a:r>
          </a:p>
          <a:p>
            <a:pPr>
              <a:buClr>
                <a:srgbClr val="FF0000"/>
              </a:buClr>
              <a:buFont typeface="Wingdings" panose="05000000000000000000" pitchFamily="2" charset="2"/>
              <a:buChar char="Ø"/>
            </a:pPr>
            <a:r>
              <a:rPr lang="ru-RU" u="sng" dirty="0">
                <a:solidFill>
                  <a:srgbClr val="FF0000"/>
                </a:solidFill>
              </a:rPr>
              <a:t>Пенополистирольная плита </a:t>
            </a:r>
            <a:r>
              <a:rPr lang="ru-RU" dirty="0"/>
              <a:t>- ППС 16Ф, плотность от 16 до 18,5 кг/м3. Допускается для класса надежности СК2 ППС 15Ф. </a:t>
            </a:r>
          </a:p>
          <a:p>
            <a:pPr>
              <a:buClr>
                <a:srgbClr val="FF0000"/>
              </a:buClr>
              <a:buFont typeface="Wingdings" panose="05000000000000000000" pitchFamily="2" charset="2"/>
              <a:buChar char="Ø"/>
            </a:pPr>
            <a:r>
              <a:rPr lang="ru-RU" u="sng" dirty="0">
                <a:solidFill>
                  <a:srgbClr val="FF0000"/>
                </a:solidFill>
              </a:rPr>
              <a:t>Армирующие фасадные сетки: </a:t>
            </a:r>
            <a:r>
              <a:rPr lang="ru-RU" dirty="0"/>
              <a:t>рядовая(145-165 г/м2), усиленная класса А(300-350 г/м2), усиленная класса В            (186-250 г/м2), архитектурная(65-160 г/м2).</a:t>
            </a:r>
          </a:p>
          <a:p>
            <a:pPr>
              <a:buClr>
                <a:srgbClr val="FF0000"/>
              </a:buClr>
              <a:buFont typeface="Wingdings" panose="05000000000000000000" pitchFamily="2" charset="2"/>
              <a:buChar char="Ø"/>
            </a:pPr>
            <a:r>
              <a:rPr lang="ru-RU" u="sng" dirty="0">
                <a:solidFill>
                  <a:srgbClr val="FF0000"/>
                </a:solidFill>
              </a:rPr>
              <a:t>Тарельчатый дюбель: </a:t>
            </a:r>
            <a:r>
              <a:rPr lang="ru-RU" dirty="0"/>
              <a:t>Дюбель с тарельчатым элементом не менее 60 мм (полимерное сырье). Распорный элемент с </a:t>
            </a:r>
            <a:r>
              <a:rPr lang="ru-RU" dirty="0" err="1"/>
              <a:t>антикорозионным</a:t>
            </a:r>
            <a:r>
              <a:rPr lang="ru-RU" dirty="0"/>
              <a:t> покрытием: стальной(забивной, закручиваемый), композитный(синтетические смолы, полимеры). Пластиковая термоголовка распорного элемента не менее 13 мм.</a:t>
            </a:r>
          </a:p>
          <a:p>
            <a:pPr>
              <a:buClr>
                <a:srgbClr val="FF0000"/>
              </a:buClr>
              <a:buFont typeface="Wingdings" panose="05000000000000000000" pitchFamily="2" charset="2"/>
              <a:buChar char="Ø"/>
            </a:pPr>
            <a:r>
              <a:rPr lang="ru-RU" u="sng" dirty="0">
                <a:solidFill>
                  <a:srgbClr val="FF0000"/>
                </a:solidFill>
              </a:rPr>
              <a:t>Цокольный профиль, капельник, угловые, примыкающие профили.</a:t>
            </a:r>
          </a:p>
        </p:txBody>
      </p:sp>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1694" y="2715337"/>
            <a:ext cx="2061999" cy="1242708"/>
          </a:xfrm>
          <a:prstGeom prst="rect">
            <a:avLst/>
          </a:prstGeom>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7571" y="2830120"/>
            <a:ext cx="1325517" cy="1827064"/>
          </a:xfrm>
          <a:prstGeom prst="rect">
            <a:avLst/>
          </a:prstGeom>
        </p:spPr>
      </p:pic>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7155" y="3958045"/>
            <a:ext cx="1785787" cy="1122991"/>
          </a:xfrm>
          <a:prstGeom prst="rect">
            <a:avLst/>
          </a:prstGeom>
        </p:spPr>
      </p:pic>
      <p:pic>
        <p:nvPicPr>
          <p:cNvPr id="9" name="Рисунок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1771" y="5081036"/>
            <a:ext cx="1451317" cy="1120315"/>
          </a:xfrm>
          <a:prstGeom prst="rect">
            <a:avLst/>
          </a:prstGeom>
        </p:spPr>
      </p:pic>
      <p:pic>
        <p:nvPicPr>
          <p:cNvPr id="10" name="Рисунок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16763" y="5131652"/>
            <a:ext cx="1454754" cy="1172361"/>
          </a:xfrm>
          <a:prstGeom prst="rect">
            <a:avLst/>
          </a:prstGeom>
        </p:spPr>
      </p:pic>
    </p:spTree>
    <p:extLst>
      <p:ext uri="{BB962C8B-B14F-4D97-AF65-F5344CB8AC3E}">
        <p14:creationId xmlns:p14="http://schemas.microsoft.com/office/powerpoint/2010/main" val="14339935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5721" y="2657733"/>
            <a:ext cx="2031832" cy="2031832"/>
          </a:xfrm>
          <a:prstGeom prst="rect">
            <a:avLst/>
          </a:prstGeom>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722" y="4854799"/>
            <a:ext cx="2032506" cy="1546002"/>
          </a:xfrm>
          <a:prstGeom prst="rect">
            <a:avLst/>
          </a:prstGeom>
        </p:spPr>
      </p:pic>
      <p:sp>
        <p:nvSpPr>
          <p:cNvPr id="5" name="Заголовок 4"/>
          <p:cNvSpPr>
            <a:spLocks noGrp="1"/>
          </p:cNvSpPr>
          <p:nvPr>
            <p:ph type="ctrTitle"/>
          </p:nvPr>
        </p:nvSpPr>
        <p:spPr>
          <a:xfrm>
            <a:off x="3331028" y="209006"/>
            <a:ext cx="7336971" cy="3291840"/>
          </a:xfrm>
        </p:spPr>
        <p:txBody>
          <a:bodyPr>
            <a:normAutofit/>
          </a:bodyPr>
          <a:lstStyle/>
          <a:p>
            <a:pPr algn="l">
              <a:buClr>
                <a:srgbClr val="FF0000"/>
              </a:buClr>
            </a:pPr>
            <a:r>
              <a:rPr lang="ru-RU" sz="3200" b="1" dirty="0">
                <a:solidFill>
                  <a:srgbClr val="FF0000"/>
                </a:solidFill>
              </a:rPr>
              <a:t>           Подготовительные работы</a:t>
            </a:r>
            <a:br>
              <a:rPr lang="ru-RU" sz="2000" b="1" dirty="0"/>
            </a:br>
            <a:r>
              <a:rPr lang="ru-RU" sz="2000" dirty="0">
                <a:solidFill>
                  <a:srgbClr val="0070C0"/>
                </a:solidFill>
                <a:latin typeface="+mn-lt"/>
              </a:rPr>
              <a:t>1) </a:t>
            </a:r>
            <a:r>
              <a:rPr lang="ru-RU" sz="2000" b="1" dirty="0">
                <a:solidFill>
                  <a:srgbClr val="0070C0"/>
                </a:solidFill>
                <a:latin typeface="+mn-lt"/>
              </a:rPr>
              <a:t>Строительные леса.</a:t>
            </a:r>
            <a:br>
              <a:rPr lang="ru-RU" sz="2000" dirty="0">
                <a:latin typeface="+mn-lt"/>
              </a:rPr>
            </a:br>
            <a:r>
              <a:rPr lang="ru-RU" sz="2000" dirty="0">
                <a:latin typeface="+mn-lt"/>
              </a:rPr>
              <a:t>Леса устанавливаются на расстоянии от наружной стены, равном толщине теплоизоляционного слоя плюс 45 см , с запуском за углы здания не менее 2 м.</a:t>
            </a:r>
            <a:br>
              <a:rPr lang="ru-RU" sz="2000" dirty="0">
                <a:latin typeface="+mn-lt"/>
              </a:rPr>
            </a:br>
            <a:r>
              <a:rPr lang="ru-RU" sz="2000" dirty="0">
                <a:latin typeface="+mn-lt"/>
              </a:rPr>
              <a:t>                                                                                                                                          Для крепления используют оконные и дверные проемы, крепление к наружной стене с небольшим наклоном вниз.</a:t>
            </a:r>
            <a:br>
              <a:rPr lang="ru-RU" sz="2000" dirty="0">
                <a:latin typeface="+mn-lt"/>
              </a:rPr>
            </a:br>
            <a:br>
              <a:rPr lang="ru-RU" sz="2000" dirty="0">
                <a:latin typeface="+mn-lt"/>
              </a:rPr>
            </a:br>
            <a:r>
              <a:rPr lang="ru-RU" sz="2000" dirty="0">
                <a:latin typeface="+mn-lt"/>
              </a:rPr>
              <a:t>Леса укрывают ветрозащитной сеткой или  пленкой, от атмосферных осадков и солнца.</a:t>
            </a:r>
          </a:p>
        </p:txBody>
      </p:sp>
      <p:sp>
        <p:nvSpPr>
          <p:cNvPr id="6" name="Подзаголовок 5"/>
          <p:cNvSpPr>
            <a:spLocks noGrp="1"/>
          </p:cNvSpPr>
          <p:nvPr>
            <p:ph type="subTitle" idx="1"/>
          </p:nvPr>
        </p:nvSpPr>
        <p:spPr>
          <a:xfrm>
            <a:off x="3331028" y="3602037"/>
            <a:ext cx="7336972" cy="2798763"/>
          </a:xfrm>
        </p:spPr>
        <p:txBody>
          <a:bodyPr>
            <a:noAutofit/>
          </a:bodyPr>
          <a:lstStyle/>
          <a:p>
            <a:pPr algn="l"/>
            <a:r>
              <a:rPr lang="ru-RU" sz="2000" b="1" dirty="0">
                <a:solidFill>
                  <a:srgbClr val="0070C0"/>
                </a:solidFill>
              </a:rPr>
              <a:t>2)Подготовка основания.</a:t>
            </a:r>
          </a:p>
          <a:p>
            <a:pPr algn="l"/>
            <a:r>
              <a:rPr lang="ru-RU" sz="2000" dirty="0"/>
              <a:t>Механическая очистка основания от загрязнений, </a:t>
            </a:r>
            <a:r>
              <a:rPr lang="ru-RU" sz="2000" dirty="0" err="1"/>
              <a:t>высолов</a:t>
            </a:r>
            <a:r>
              <a:rPr lang="ru-RU" sz="2000" dirty="0"/>
              <a:t>, удаление грибков и плесени противогрибковым средством СТ99.</a:t>
            </a:r>
          </a:p>
          <a:p>
            <a:pPr algn="l"/>
            <a:r>
              <a:rPr lang="ru-RU" sz="2000" dirty="0"/>
              <a:t>Проверка несущей способности основания, путем приклеивания кубика из </a:t>
            </a:r>
            <a:r>
              <a:rPr lang="ru-RU" sz="2000" dirty="0" err="1"/>
              <a:t>пенополистирола</a:t>
            </a:r>
            <a:r>
              <a:rPr lang="ru-RU" sz="2000" dirty="0"/>
              <a:t> и отрыв через 24 часа.</a:t>
            </a:r>
          </a:p>
          <a:p>
            <a:pPr algn="l"/>
            <a:r>
              <a:rPr lang="ru-RU" sz="2000" dirty="0"/>
              <a:t>Заполнение изъянов поверхности глубиной более 10 мм  штукатурками Ст29, Ст24 и Ст24 </a:t>
            </a:r>
            <a:r>
              <a:rPr lang="ru-RU" sz="2000" dirty="0" err="1"/>
              <a:t>лайт</a:t>
            </a:r>
            <a:r>
              <a:rPr lang="ru-RU" sz="2000" dirty="0"/>
              <a:t>.</a:t>
            </a:r>
          </a:p>
          <a:p>
            <a:pPr algn="l"/>
            <a:r>
              <a:rPr lang="ru-RU" sz="2000" dirty="0"/>
              <a:t>Обработка грунтовкой Ст17.</a:t>
            </a:r>
          </a:p>
        </p:txBody>
      </p:sp>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721" y="330991"/>
            <a:ext cx="2031832" cy="2161508"/>
          </a:xfrm>
          <a:prstGeom prst="rect">
            <a:avLst/>
          </a:prstGeom>
        </p:spPr>
      </p:pic>
    </p:spTree>
    <p:extLst>
      <p:ext uri="{BB962C8B-B14F-4D97-AF65-F5344CB8AC3E}">
        <p14:creationId xmlns:p14="http://schemas.microsoft.com/office/powerpoint/2010/main" val="5780563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757647" y="313509"/>
            <a:ext cx="10750730" cy="718457"/>
          </a:xfrm>
        </p:spPr>
        <p:txBody>
          <a:bodyPr>
            <a:normAutofit/>
          </a:bodyPr>
          <a:lstStyle/>
          <a:p>
            <a:r>
              <a:rPr lang="ru-RU" sz="3200" b="1" dirty="0">
                <a:solidFill>
                  <a:srgbClr val="FF0000"/>
                </a:solidFill>
                <a:latin typeface="+mn-lt"/>
              </a:rPr>
              <a:t>Монтаж системы наружной теплоизоляции стен </a:t>
            </a:r>
            <a:r>
              <a:rPr lang="ru-RU" sz="3200" b="1" dirty="0" err="1">
                <a:solidFill>
                  <a:srgbClr val="FF0000"/>
                </a:solidFill>
                <a:latin typeface="+mn-lt"/>
              </a:rPr>
              <a:t>Церезит</a:t>
            </a:r>
            <a:endParaRPr lang="ru-RU" sz="3200" b="1" dirty="0">
              <a:solidFill>
                <a:srgbClr val="FF0000"/>
              </a:solidFill>
              <a:latin typeface="+mn-lt"/>
            </a:endParaRPr>
          </a:p>
        </p:txBody>
      </p:sp>
      <p:sp>
        <p:nvSpPr>
          <p:cNvPr id="3" name="Подзаголовок 2"/>
          <p:cNvSpPr>
            <a:spLocks noGrp="1"/>
          </p:cNvSpPr>
          <p:nvPr>
            <p:ph type="subTitle" idx="1"/>
          </p:nvPr>
        </p:nvSpPr>
        <p:spPr>
          <a:xfrm>
            <a:off x="1524000" y="1227909"/>
            <a:ext cx="9144000" cy="5185954"/>
          </a:xfrm>
        </p:spPr>
        <p:txBody>
          <a:bodyPr/>
          <a:lstStyle/>
          <a:p>
            <a:pPr marL="457200" indent="-457200" algn="l">
              <a:buFont typeface="+mj-lt"/>
              <a:buAutoNum type="arabicParenR"/>
            </a:pPr>
            <a:r>
              <a:rPr lang="ru-RU" b="1" dirty="0"/>
              <a:t>Установка цокольного профиля</a:t>
            </a:r>
          </a:p>
          <a:p>
            <a:pPr marL="457200" indent="-457200" algn="l">
              <a:buFont typeface="+mj-lt"/>
              <a:buAutoNum type="arabicParenR"/>
            </a:pPr>
            <a:r>
              <a:rPr lang="ru-RU" b="1" dirty="0"/>
              <a:t>Приклеивание теплоизоляционных плит к основанию</a:t>
            </a:r>
          </a:p>
          <a:p>
            <a:pPr marL="457200" indent="-457200" algn="l">
              <a:buFont typeface="+mj-lt"/>
              <a:buAutoNum type="arabicParenR"/>
            </a:pPr>
            <a:r>
              <a:rPr lang="ru-RU" b="1" dirty="0"/>
              <a:t>Шлифование неровностей внешних углов стен и стыков плит</a:t>
            </a:r>
          </a:p>
          <a:p>
            <a:pPr marL="457200" indent="-457200" algn="l">
              <a:buFont typeface="+mj-lt"/>
              <a:buAutoNum type="arabicParenR"/>
            </a:pPr>
            <a:r>
              <a:rPr lang="ru-RU" b="1" dirty="0"/>
              <a:t>Механическое крепление теплоизоляционных плит дюбелями</a:t>
            </a:r>
          </a:p>
          <a:p>
            <a:pPr marL="457200" indent="-457200" algn="l">
              <a:buFont typeface="+mj-lt"/>
              <a:buAutoNum type="arabicParenR"/>
            </a:pPr>
            <a:r>
              <a:rPr lang="ru-RU" b="1" dirty="0"/>
              <a:t>Установка усиливающих элементов и профилей</a:t>
            </a:r>
          </a:p>
          <a:p>
            <a:pPr marL="457200" indent="-457200" algn="l">
              <a:buFont typeface="+mj-lt"/>
              <a:buAutoNum type="arabicParenR"/>
            </a:pPr>
            <a:r>
              <a:rPr lang="ru-RU" b="1" dirty="0"/>
              <a:t>Создание защитного армированного слоя</a:t>
            </a:r>
          </a:p>
          <a:p>
            <a:pPr marL="457200" indent="-457200" algn="l">
              <a:buFont typeface="+mj-lt"/>
              <a:buAutoNum type="arabicParenR"/>
            </a:pPr>
            <a:r>
              <a:rPr lang="ru-RU" b="1" dirty="0"/>
              <a:t>Грунтование защитного армированного слоя</a:t>
            </a:r>
          </a:p>
          <a:p>
            <a:pPr marL="457200" indent="-457200" algn="l">
              <a:buFont typeface="+mj-lt"/>
              <a:buAutoNum type="arabicParenR"/>
            </a:pPr>
            <a:r>
              <a:rPr lang="ru-RU" b="1" dirty="0"/>
              <a:t>Устройство внешнего декоративного слоя</a:t>
            </a:r>
          </a:p>
          <a:p>
            <a:pPr marL="457200" indent="-457200" algn="l">
              <a:buFont typeface="+mj-lt"/>
              <a:buAutoNum type="arabicParenR"/>
            </a:pPr>
            <a:r>
              <a:rPr lang="ru-RU" b="1" dirty="0"/>
              <a:t>Грунтование и окраска декоративно- защитного слоя                    ( выполняется при необходимости)</a:t>
            </a:r>
          </a:p>
          <a:p>
            <a:pPr marL="457200" indent="-457200" algn="l">
              <a:buFont typeface="+mj-lt"/>
              <a:buAutoNum type="arabicParenR"/>
            </a:pPr>
            <a:r>
              <a:rPr lang="ru-RU" b="1" dirty="0"/>
              <a:t>Заделка мест крепления строительных лесов</a:t>
            </a:r>
          </a:p>
        </p:txBody>
      </p:sp>
    </p:spTree>
    <p:extLst>
      <p:ext uri="{BB962C8B-B14F-4D97-AF65-F5344CB8AC3E}">
        <p14:creationId xmlns:p14="http://schemas.microsoft.com/office/powerpoint/2010/main" val="19407174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743200" y="365125"/>
            <a:ext cx="8610599" cy="797469"/>
          </a:xfrm>
        </p:spPr>
        <p:txBody>
          <a:bodyPr/>
          <a:lstStyle/>
          <a:p>
            <a:r>
              <a:rPr lang="ru-RU" b="1" dirty="0">
                <a:solidFill>
                  <a:srgbClr val="FF0000"/>
                </a:solidFill>
              </a:rPr>
              <a:t>Монтаж цокольного профиля</a:t>
            </a:r>
          </a:p>
        </p:txBody>
      </p:sp>
      <p:pic>
        <p:nvPicPr>
          <p:cNvPr id="5" name="Объект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912647" y="1162594"/>
            <a:ext cx="2229613" cy="1276528"/>
          </a:xfrm>
        </p:spPr>
      </p:pic>
      <p:sp>
        <p:nvSpPr>
          <p:cNvPr id="4" name="Объект 3"/>
          <p:cNvSpPr>
            <a:spLocks noGrp="1"/>
          </p:cNvSpPr>
          <p:nvPr>
            <p:ph sz="half" idx="2"/>
          </p:nvPr>
        </p:nvSpPr>
        <p:spPr>
          <a:xfrm>
            <a:off x="3905794" y="2207623"/>
            <a:ext cx="7448006" cy="3969340"/>
          </a:xfrm>
        </p:spPr>
        <p:txBody>
          <a:bodyPr>
            <a:normAutofit fontScale="92500"/>
          </a:bodyPr>
          <a:lstStyle/>
          <a:p>
            <a:pPr>
              <a:buClr>
                <a:srgbClr val="FF0000"/>
              </a:buClr>
              <a:buFont typeface="Wingdings" panose="05000000000000000000" pitchFamily="2" charset="2"/>
              <a:buChar char="Ø"/>
            </a:pPr>
            <a:endParaRPr lang="ru-RU" sz="2400" dirty="0"/>
          </a:p>
          <a:p>
            <a:pPr>
              <a:buClr>
                <a:srgbClr val="FF0000"/>
              </a:buClr>
              <a:buFont typeface="Wingdings" panose="05000000000000000000" pitchFamily="2" charset="2"/>
              <a:buChar char="Ø"/>
            </a:pPr>
            <a:r>
              <a:rPr lang="ru-RU" sz="2400" dirty="0"/>
              <a:t>Цокольный профиль (алюминий, оцинкованная сталь, ПВХ) толщиной 1 - 2 мм. Допускается применение деревянной рейки.</a:t>
            </a:r>
          </a:p>
          <a:p>
            <a:pPr>
              <a:buClr>
                <a:srgbClr val="FF0000"/>
              </a:buClr>
              <a:buFont typeface="Wingdings" panose="05000000000000000000" pitchFamily="2" charset="2"/>
              <a:buChar char="Ø"/>
            </a:pPr>
            <a:r>
              <a:rPr lang="ru-RU" sz="2400" dirty="0"/>
              <a:t>Цокольный профиль крепится дюбелями с расстоянием не более 30 см. Зазор между стеной регулируется  подкладочными шайбами.</a:t>
            </a:r>
          </a:p>
          <a:p>
            <a:pPr>
              <a:buClr>
                <a:srgbClr val="FF0000"/>
              </a:buClr>
              <a:buFont typeface="Wingdings" panose="05000000000000000000" pitchFamily="2" charset="2"/>
              <a:buChar char="Ø"/>
            </a:pPr>
            <a:r>
              <a:rPr lang="ru-RU" sz="2400" dirty="0"/>
              <a:t>Между соседними профилями зазор 2-3 мм, соединяются пластмассовыми элементами.</a:t>
            </a:r>
          </a:p>
          <a:p>
            <a:pPr>
              <a:buClr>
                <a:srgbClr val="FF0000"/>
              </a:buClr>
              <a:buFont typeface="Wingdings" panose="05000000000000000000" pitchFamily="2" charset="2"/>
              <a:buChar char="Ø"/>
            </a:pPr>
            <a:r>
              <a:rPr lang="ru-RU" sz="2400" dirty="0"/>
              <a:t>На углах профиль формируется с помощью двух косых надрезов, с зазором 2-3 мм и последующего сгиба.</a:t>
            </a:r>
          </a:p>
          <a:p>
            <a:pPr>
              <a:buClr>
                <a:srgbClr val="FF0000"/>
              </a:buClr>
              <a:buFont typeface="Wingdings" panose="05000000000000000000" pitchFamily="2" charset="2"/>
              <a:buChar char="Ø"/>
            </a:pPr>
            <a:endParaRPr lang="ru-RU" sz="2400" dirty="0"/>
          </a:p>
        </p:txBody>
      </p:sp>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647" y="2474449"/>
            <a:ext cx="2229613" cy="1526845"/>
          </a:xfrm>
          <a:prstGeom prst="rect">
            <a:avLst/>
          </a:prstGeom>
        </p:spPr>
      </p:pic>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2647" y="4111111"/>
            <a:ext cx="2229613" cy="2404075"/>
          </a:xfrm>
          <a:prstGeom prst="rect">
            <a:avLst/>
          </a:prstGeom>
        </p:spPr>
      </p:pic>
    </p:spTree>
    <p:extLst>
      <p:ext uri="{BB962C8B-B14F-4D97-AF65-F5344CB8AC3E}">
        <p14:creationId xmlns:p14="http://schemas.microsoft.com/office/powerpoint/2010/main" val="21918720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3600" b="1" dirty="0">
                <a:solidFill>
                  <a:srgbClr val="FF0000"/>
                </a:solidFill>
                <a:latin typeface="+mn-lt"/>
              </a:rPr>
              <a:t>                   Приготовление растворной смеси</a:t>
            </a:r>
          </a:p>
        </p:txBody>
      </p:sp>
      <p:pic>
        <p:nvPicPr>
          <p:cNvPr id="4" name="Объект 3"/>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1252893"/>
            <a:ext cx="2243401" cy="1743318"/>
          </a:xfrm>
        </p:spPr>
      </p:pic>
      <p:sp>
        <p:nvSpPr>
          <p:cNvPr id="17" name="Объект 16"/>
          <p:cNvSpPr>
            <a:spLocks noGrp="1"/>
          </p:cNvSpPr>
          <p:nvPr>
            <p:ph sz="half" idx="2"/>
          </p:nvPr>
        </p:nvSpPr>
        <p:spPr>
          <a:xfrm>
            <a:off x="3711739" y="1825625"/>
            <a:ext cx="7642061" cy="4351338"/>
          </a:xfrm>
        </p:spPr>
        <p:txBody>
          <a:bodyPr>
            <a:normAutofit fontScale="70000" lnSpcReduction="20000"/>
          </a:bodyPr>
          <a:lstStyle/>
          <a:p>
            <a:pPr>
              <a:buClr>
                <a:srgbClr val="FF0000"/>
              </a:buClr>
              <a:buFont typeface="Wingdings" panose="05000000000000000000" pitchFamily="2" charset="2"/>
              <a:buChar char="Ø"/>
            </a:pPr>
            <a:r>
              <a:rPr lang="ru-RU" dirty="0"/>
              <a:t> </a:t>
            </a:r>
            <a:r>
              <a:rPr lang="ru-RU" sz="2400" dirty="0" err="1"/>
              <a:t>Ceresit</a:t>
            </a:r>
            <a:r>
              <a:rPr lang="ru-RU" sz="2400" dirty="0"/>
              <a:t> </a:t>
            </a:r>
            <a:r>
              <a:rPr lang="en-US" sz="2400" b="1" dirty="0" err="1"/>
              <a:t>Thermo</a:t>
            </a:r>
            <a:r>
              <a:rPr lang="en-US" sz="2400" b="1" dirty="0"/>
              <a:t> Universal</a:t>
            </a:r>
            <a:r>
              <a:rPr lang="ru-RU" sz="2400" b="1" dirty="0"/>
              <a:t>, CT 180, СТ 190, </a:t>
            </a:r>
            <a:r>
              <a:rPr lang="en-US" sz="2400" b="1" dirty="0"/>
              <a:t>CT 84</a:t>
            </a:r>
            <a:r>
              <a:rPr lang="ru-RU" sz="2400" b="1" dirty="0"/>
              <a:t> </a:t>
            </a:r>
            <a:r>
              <a:rPr lang="ru-RU" sz="2400" dirty="0"/>
              <a:t>- </a:t>
            </a:r>
            <a:r>
              <a:rPr lang="en-US" sz="2400" dirty="0"/>
              <a:t> </a:t>
            </a:r>
            <a:r>
              <a:rPr lang="ru-RU" sz="2400" dirty="0"/>
              <a:t> для приклеивания </a:t>
            </a:r>
            <a:r>
              <a:rPr lang="ru-RU" sz="2400" dirty="0" err="1"/>
              <a:t>минераловатных</a:t>
            </a:r>
            <a:r>
              <a:rPr lang="ru-RU" sz="2400" dirty="0"/>
              <a:t> плит. </a:t>
            </a:r>
          </a:p>
          <a:p>
            <a:pPr>
              <a:buClr>
                <a:srgbClr val="FF0000"/>
              </a:buClr>
              <a:buFont typeface="Wingdings" panose="05000000000000000000" pitchFamily="2" charset="2"/>
              <a:buChar char="Ø"/>
            </a:pPr>
            <a:r>
              <a:rPr lang="ru-RU" sz="2400" b="1" dirty="0"/>
              <a:t>СТ190</a:t>
            </a:r>
            <a:r>
              <a:rPr lang="ru-RU" sz="2400" dirty="0"/>
              <a:t> -  имеет в составе перлитовый песок, который влияет на </a:t>
            </a:r>
            <a:r>
              <a:rPr lang="ru-RU" sz="2400" dirty="0" err="1"/>
              <a:t>паропроницаемость</a:t>
            </a:r>
            <a:r>
              <a:rPr lang="ru-RU" sz="2400" dirty="0"/>
              <a:t>, важно для </a:t>
            </a:r>
            <a:r>
              <a:rPr lang="ru-RU" sz="2400" dirty="0" err="1"/>
              <a:t>минераловатных</a:t>
            </a:r>
            <a:r>
              <a:rPr lang="ru-RU" sz="2400" dirty="0"/>
              <a:t> плит.</a:t>
            </a:r>
          </a:p>
          <a:p>
            <a:pPr>
              <a:buClr>
                <a:srgbClr val="FF0000"/>
              </a:buClr>
              <a:buFont typeface="Wingdings" panose="05000000000000000000" pitchFamily="2" charset="2"/>
              <a:buChar char="Ø"/>
            </a:pPr>
            <a:r>
              <a:rPr lang="ru-RU" sz="2400" dirty="0"/>
              <a:t> </a:t>
            </a:r>
            <a:r>
              <a:rPr lang="ru-RU" sz="2400" dirty="0" err="1"/>
              <a:t>Ceresit</a:t>
            </a:r>
            <a:r>
              <a:rPr lang="ru-RU" sz="2400" dirty="0"/>
              <a:t> </a:t>
            </a:r>
            <a:r>
              <a:rPr lang="en-US" sz="2400" b="1" dirty="0" err="1"/>
              <a:t>Thermo</a:t>
            </a:r>
            <a:r>
              <a:rPr lang="en-US" sz="2400" b="1" dirty="0"/>
              <a:t> Universal</a:t>
            </a:r>
            <a:r>
              <a:rPr lang="ru-RU" sz="2400" b="1" dirty="0"/>
              <a:t>, CT 83, CT 84, СТ 85   </a:t>
            </a:r>
            <a:r>
              <a:rPr lang="ru-RU" sz="2400" dirty="0"/>
              <a:t>-      для приклеивания плит из </a:t>
            </a:r>
            <a:r>
              <a:rPr lang="ru-RU" sz="2400" dirty="0" err="1"/>
              <a:t>пенополистирола</a:t>
            </a:r>
            <a:r>
              <a:rPr lang="ru-RU" sz="2400" dirty="0"/>
              <a:t>.</a:t>
            </a:r>
          </a:p>
          <a:p>
            <a:pPr>
              <a:buClr>
                <a:srgbClr val="FF0000"/>
              </a:buClr>
              <a:buFont typeface="Wingdings" panose="05000000000000000000" pitchFamily="2" charset="2"/>
              <a:buChar char="Ø"/>
            </a:pPr>
            <a:r>
              <a:rPr lang="ru-RU" sz="2400" dirty="0"/>
              <a:t> </a:t>
            </a:r>
            <a:r>
              <a:rPr lang="ru-RU" sz="2400" b="1" dirty="0"/>
              <a:t>СТ85</a:t>
            </a:r>
            <a:r>
              <a:rPr lang="ru-RU" sz="2400" dirty="0"/>
              <a:t> и </a:t>
            </a:r>
            <a:r>
              <a:rPr lang="ru-RU" sz="2400" b="1" dirty="0"/>
              <a:t>СТ190</a:t>
            </a:r>
            <a:r>
              <a:rPr lang="ru-RU" sz="2400" dirty="0"/>
              <a:t> -  имеют армирующие волокна. </a:t>
            </a:r>
          </a:p>
          <a:p>
            <a:pPr>
              <a:buClr>
                <a:srgbClr val="FF0000"/>
              </a:buClr>
              <a:buFont typeface="Wingdings" panose="05000000000000000000" pitchFamily="2" charset="2"/>
              <a:buChar char="Ø"/>
            </a:pPr>
            <a:r>
              <a:rPr lang="ru-RU" sz="2400" b="1" dirty="0"/>
              <a:t>СТ84</a:t>
            </a:r>
            <a:r>
              <a:rPr lang="ru-RU" sz="2400" dirty="0"/>
              <a:t>  - целесообразно применять, если неровности до 10 мм (на 10 м2).</a:t>
            </a:r>
          </a:p>
          <a:p>
            <a:pPr>
              <a:buClr>
                <a:srgbClr val="FF0000"/>
              </a:buClr>
              <a:buFont typeface="Wingdings" panose="05000000000000000000" pitchFamily="2" charset="2"/>
              <a:buChar char="Ø"/>
            </a:pPr>
            <a:r>
              <a:rPr lang="ru-RU" sz="2400" dirty="0"/>
              <a:t> Прочность </a:t>
            </a:r>
            <a:r>
              <a:rPr lang="ru-RU" sz="2400" b="1" dirty="0"/>
              <a:t>через 28 суток</a:t>
            </a:r>
            <a:r>
              <a:rPr lang="ru-RU" sz="2400" dirty="0"/>
              <a:t>:  </a:t>
            </a:r>
            <a:r>
              <a:rPr lang="en-US" sz="2400" b="1" dirty="0" err="1"/>
              <a:t>Thermo</a:t>
            </a:r>
            <a:r>
              <a:rPr lang="en-US" sz="2400" b="1" dirty="0"/>
              <a:t> Universal</a:t>
            </a:r>
            <a:r>
              <a:rPr lang="ru-RU" sz="2400" b="1" dirty="0"/>
              <a:t> </a:t>
            </a:r>
            <a:r>
              <a:rPr lang="ru-RU" sz="2400" dirty="0"/>
              <a:t>- 6,5 Мпа; </a:t>
            </a:r>
            <a:r>
              <a:rPr lang="ru-RU" sz="2400" b="1" dirty="0"/>
              <a:t>СТ85</a:t>
            </a:r>
            <a:r>
              <a:rPr lang="ru-RU" sz="2400" dirty="0"/>
              <a:t> и </a:t>
            </a:r>
            <a:r>
              <a:rPr lang="ru-RU" sz="2400" b="1" dirty="0"/>
              <a:t>СТ190</a:t>
            </a:r>
            <a:r>
              <a:rPr lang="ru-RU" sz="2400" dirty="0"/>
              <a:t>  - 10 Мпа.</a:t>
            </a:r>
          </a:p>
          <a:p>
            <a:pPr>
              <a:buClr>
                <a:srgbClr val="FF0000"/>
              </a:buClr>
              <a:buFont typeface="Wingdings" panose="05000000000000000000" pitchFamily="2" charset="2"/>
              <a:buChar char="Ø"/>
            </a:pPr>
            <a:r>
              <a:rPr lang="ru-RU" sz="2400" dirty="0"/>
              <a:t>Температура воды </a:t>
            </a:r>
            <a:r>
              <a:rPr lang="ru-RU" sz="2400" dirty="0" err="1"/>
              <a:t>затворения</a:t>
            </a:r>
            <a:r>
              <a:rPr lang="ru-RU" sz="2400" dirty="0"/>
              <a:t> +15 +20 С.</a:t>
            </a:r>
          </a:p>
          <a:p>
            <a:pPr>
              <a:buClr>
                <a:srgbClr val="FF0000"/>
              </a:buClr>
              <a:buFont typeface="Wingdings" panose="05000000000000000000" pitchFamily="2" charset="2"/>
              <a:buChar char="Ø"/>
            </a:pPr>
            <a:r>
              <a:rPr lang="ru-RU" sz="2400" dirty="0"/>
              <a:t>Перемешивание производят с помощью миксера или дрели с насадкой для вязких веществ. Скорость вращения миксера должна составлять     400 – 800  об/ мин. Технологическая пауза 5 минут и еще раз перемешать.</a:t>
            </a:r>
          </a:p>
          <a:p>
            <a:pPr>
              <a:buClr>
                <a:srgbClr val="FF0000"/>
              </a:buClr>
              <a:buFont typeface="Wingdings" panose="05000000000000000000" pitchFamily="2" charset="2"/>
              <a:buChar char="v"/>
            </a:pPr>
            <a:r>
              <a:rPr lang="ru-RU" sz="2400" dirty="0"/>
              <a:t>Превышение скорости может привести к расслоению смеси. Консистенцию   поддерживают за счет  повторного перемешивания. Добавление воды запрещено.</a:t>
            </a:r>
          </a:p>
        </p:txBody>
      </p:sp>
      <p:pic>
        <p:nvPicPr>
          <p:cNvPr id="9" name="Рисунок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286" y="3172419"/>
            <a:ext cx="1016965" cy="1692755"/>
          </a:xfrm>
          <a:prstGeom prst="rect">
            <a:avLst/>
          </a:prstGeom>
        </p:spPr>
      </p:pic>
      <p:pic>
        <p:nvPicPr>
          <p:cNvPr id="12" name="Рисунок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0424" y="3200156"/>
            <a:ext cx="1001039" cy="1717999"/>
          </a:xfrm>
          <a:prstGeom prst="rect">
            <a:avLst/>
          </a:prstGeom>
        </p:spPr>
      </p:pic>
      <p:pic>
        <p:nvPicPr>
          <p:cNvPr id="13" name="Рисунок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6643" y="5041382"/>
            <a:ext cx="959883" cy="1557547"/>
          </a:xfrm>
          <a:prstGeom prst="rect">
            <a:avLst/>
          </a:prstGeom>
        </p:spPr>
      </p:pic>
      <p:pic>
        <p:nvPicPr>
          <p:cNvPr id="14" name="Рисунок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60288" y="5041382"/>
            <a:ext cx="566567" cy="1605273"/>
          </a:xfrm>
          <a:prstGeom prst="rect">
            <a:avLst/>
          </a:prstGeom>
        </p:spPr>
      </p:pic>
      <p:pic>
        <p:nvPicPr>
          <p:cNvPr id="15" name="Рисунок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50424" y="5069119"/>
            <a:ext cx="940277" cy="1639130"/>
          </a:xfrm>
          <a:prstGeom prst="rect">
            <a:avLst/>
          </a:prstGeom>
        </p:spPr>
      </p:pic>
      <p:pic>
        <p:nvPicPr>
          <p:cNvPr id="16" name="Рисунок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86142" y="3215853"/>
            <a:ext cx="995459" cy="1730039"/>
          </a:xfrm>
          <a:prstGeom prst="rect">
            <a:avLst/>
          </a:prstGeom>
        </p:spPr>
      </p:pic>
    </p:spTree>
    <p:extLst>
      <p:ext uri="{BB962C8B-B14F-4D97-AF65-F5344CB8AC3E}">
        <p14:creationId xmlns:p14="http://schemas.microsoft.com/office/powerpoint/2010/main" val="9189593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666841"/>
          </a:xfrm>
        </p:spPr>
        <p:txBody>
          <a:bodyPr>
            <a:normAutofit/>
          </a:bodyPr>
          <a:lstStyle/>
          <a:p>
            <a:r>
              <a:rPr lang="ru-RU" sz="3600" b="1" dirty="0">
                <a:solidFill>
                  <a:srgbClr val="FF0000"/>
                </a:solidFill>
              </a:rPr>
              <a:t>Приклеивание теплоизоляционных плит к основанию</a:t>
            </a:r>
          </a:p>
        </p:txBody>
      </p:sp>
      <p:pic>
        <p:nvPicPr>
          <p:cNvPr id="5" name="Объект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38966" y="1031966"/>
            <a:ext cx="1881295" cy="1762371"/>
          </a:xfrm>
        </p:spPr>
      </p:pic>
      <p:pic>
        <p:nvPicPr>
          <p:cNvPr id="6" name="Объект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20388" y="2644752"/>
            <a:ext cx="1881296" cy="1840200"/>
          </a:xfrm>
        </p:spPr>
      </p:pic>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965" y="4335367"/>
            <a:ext cx="1881295" cy="1901969"/>
          </a:xfrm>
          <a:prstGeom prst="rect">
            <a:avLst/>
          </a:prstGeom>
        </p:spPr>
      </p:pic>
      <p:sp>
        <p:nvSpPr>
          <p:cNvPr id="11" name="TextBox 10"/>
          <p:cNvSpPr txBox="1"/>
          <p:nvPr/>
        </p:nvSpPr>
        <p:spPr>
          <a:xfrm>
            <a:off x="4859383" y="1867989"/>
            <a:ext cx="78377" cy="369332"/>
          </a:xfrm>
          <a:prstGeom prst="rect">
            <a:avLst/>
          </a:prstGeom>
          <a:noFill/>
        </p:spPr>
        <p:txBody>
          <a:bodyPr wrap="square" rtlCol="0">
            <a:spAutoFit/>
          </a:bodyPr>
          <a:lstStyle/>
          <a:p>
            <a:endParaRPr lang="ru-RU" dirty="0"/>
          </a:p>
        </p:txBody>
      </p:sp>
      <p:sp>
        <p:nvSpPr>
          <p:cNvPr id="12" name="Прямоугольник 11"/>
          <p:cNvSpPr/>
          <p:nvPr/>
        </p:nvSpPr>
        <p:spPr>
          <a:xfrm>
            <a:off x="3252651" y="1528355"/>
            <a:ext cx="8203475" cy="4708981"/>
          </a:xfrm>
          <a:prstGeom prst="rect">
            <a:avLst/>
          </a:prstGeom>
        </p:spPr>
        <p:txBody>
          <a:bodyPr wrap="square">
            <a:spAutoFit/>
          </a:bodyPr>
          <a:lstStyle/>
          <a:p>
            <a:pPr marL="285750" indent="-285750">
              <a:buClr>
                <a:srgbClr val="FF0000"/>
              </a:buClr>
              <a:buFont typeface="Wingdings" panose="05000000000000000000" pitchFamily="2" charset="2"/>
              <a:buChar char="Ø"/>
            </a:pPr>
            <a:r>
              <a:rPr lang="ru-RU" sz="2000" dirty="0"/>
              <a:t>Клей с помощью штукатурного шпателя наносится  валиком</a:t>
            </a:r>
          </a:p>
          <a:p>
            <a:r>
              <a:rPr lang="ru-RU" sz="2000" dirty="0"/>
              <a:t>шириной 50-80 мм и толщиной 10-20 мм по  периметру с отступом от краев 3-4 см и дополнительно 5-8 “куличами”.</a:t>
            </a:r>
          </a:p>
          <a:p>
            <a:pPr marL="285750" indent="-285750">
              <a:buClr>
                <a:srgbClr val="FF0000"/>
              </a:buClr>
              <a:buFont typeface="Wingdings" panose="05000000000000000000" pitchFamily="2" charset="2"/>
              <a:buChar char="Ø"/>
            </a:pPr>
            <a:r>
              <a:rPr lang="ru-RU" sz="2000" dirty="0"/>
              <a:t>Полоса клея должна иметь разрывы, чтобы исключить воздушные пробки.</a:t>
            </a:r>
          </a:p>
          <a:p>
            <a:pPr marL="285750" indent="-285750">
              <a:buClr>
                <a:srgbClr val="FF0000"/>
              </a:buClr>
              <a:buFont typeface="Wingdings" panose="05000000000000000000" pitchFamily="2" charset="2"/>
              <a:buChar char="Ø"/>
            </a:pPr>
            <a:r>
              <a:rPr lang="ru-RU" sz="2000" dirty="0"/>
              <a:t>Площадь адгезионного контакта должна составлять не менее 40%.</a:t>
            </a:r>
          </a:p>
          <a:p>
            <a:pPr marL="285750" indent="-285750">
              <a:buClr>
                <a:srgbClr val="FF0000"/>
              </a:buClr>
              <a:buFont typeface="Wingdings" panose="05000000000000000000" pitchFamily="2" charset="2"/>
              <a:buChar char="Ø"/>
            </a:pPr>
            <a:r>
              <a:rPr lang="ru-RU" sz="2000" dirty="0"/>
              <a:t>На </a:t>
            </a:r>
            <a:r>
              <a:rPr lang="ru-RU" sz="2000" dirty="0" err="1"/>
              <a:t>минераловатных</a:t>
            </a:r>
            <a:r>
              <a:rPr lang="ru-RU" sz="2000" dirty="0"/>
              <a:t> плитах с двухсторонней плотностью клей наносится на мягкую сторону плиты.</a:t>
            </a:r>
          </a:p>
          <a:p>
            <a:pPr marL="285750" indent="-285750">
              <a:buClr>
                <a:srgbClr val="FF0000"/>
              </a:buClr>
              <a:buFont typeface="Wingdings" panose="05000000000000000000" pitchFamily="2" charset="2"/>
              <a:buChar char="Ø"/>
            </a:pPr>
            <a:r>
              <a:rPr lang="ru-RU" sz="2000" dirty="0"/>
              <a:t>Если неровности основания не более 5 мм клей наносится сплошным слоем зубчатым шпателем 10 мм.</a:t>
            </a:r>
          </a:p>
          <a:p>
            <a:pPr marL="285750" indent="-285750">
              <a:buClr>
                <a:srgbClr val="FF0000"/>
              </a:buClr>
              <a:buFont typeface="Wingdings" panose="05000000000000000000" pitchFamily="2" charset="2"/>
              <a:buChar char="Ø"/>
            </a:pPr>
            <a:r>
              <a:rPr lang="ru-RU" sz="2000" dirty="0"/>
              <a:t>Теплоизоляционные плиты приклеиваются на основание снизу вверх, а на цокольной части сверху вниз, начиная от цокольного профиля.</a:t>
            </a:r>
          </a:p>
          <a:p>
            <a:pPr marL="285750" indent="-285750">
              <a:buClr>
                <a:srgbClr val="FF0000"/>
              </a:buClr>
              <a:buFont typeface="Wingdings" panose="05000000000000000000" pitchFamily="2" charset="2"/>
              <a:buChar char="Ø"/>
            </a:pPr>
            <a:r>
              <a:rPr lang="ru-RU" sz="2000" dirty="0"/>
              <a:t>Допускается наклеивание пенополистирольных плит, без установки дюбелей, на ровных стенах, до 2-х этажей, сплошным слоем, контакт не менее 85 %.</a:t>
            </a:r>
          </a:p>
        </p:txBody>
      </p:sp>
    </p:spTree>
    <p:extLst>
      <p:ext uri="{BB962C8B-B14F-4D97-AF65-F5344CB8AC3E}">
        <p14:creationId xmlns:p14="http://schemas.microsoft.com/office/powerpoint/2010/main" val="24414331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6"/>
            <a:ext cx="10515600" cy="719092"/>
          </a:xfrm>
        </p:spPr>
        <p:txBody>
          <a:bodyPr>
            <a:normAutofit/>
          </a:bodyPr>
          <a:lstStyle/>
          <a:p>
            <a:r>
              <a:rPr lang="ru-RU" sz="3200" dirty="0">
                <a:solidFill>
                  <a:srgbClr val="FF0000"/>
                </a:solidFill>
                <a:latin typeface="+mn-lt"/>
              </a:rPr>
              <a:t>Приклеивание теплоизоляционных плит к основанию</a:t>
            </a:r>
          </a:p>
        </p:txBody>
      </p:sp>
      <p:sp>
        <p:nvSpPr>
          <p:cNvPr id="4" name="Объект 3"/>
          <p:cNvSpPr>
            <a:spLocks noGrp="1"/>
          </p:cNvSpPr>
          <p:nvPr>
            <p:ph sz="half" idx="2"/>
          </p:nvPr>
        </p:nvSpPr>
        <p:spPr>
          <a:xfrm>
            <a:off x="4318092" y="1449977"/>
            <a:ext cx="7035708" cy="4726986"/>
          </a:xfrm>
        </p:spPr>
        <p:txBody>
          <a:bodyPr>
            <a:normAutofit fontScale="77500" lnSpcReduction="20000"/>
          </a:bodyPr>
          <a:lstStyle/>
          <a:p>
            <a:pPr>
              <a:buClr>
                <a:srgbClr val="FF0000"/>
              </a:buClr>
              <a:buFont typeface="Wingdings" panose="05000000000000000000" pitchFamily="2" charset="2"/>
              <a:buChar char="Ø"/>
            </a:pPr>
            <a:r>
              <a:rPr lang="ru-RU" dirty="0"/>
              <a:t>Клей СТ84 наносят валиком по периметру плиты с отступом от края  2 - 3 см и одной полосой через центр плиты, вдоль длинной стороны.</a:t>
            </a:r>
          </a:p>
          <a:p>
            <a:pPr>
              <a:buClr>
                <a:srgbClr val="FF0000"/>
              </a:buClr>
              <a:buFont typeface="Wingdings" panose="05000000000000000000" pitchFamily="2" charset="2"/>
              <a:buChar char="Ø"/>
            </a:pPr>
            <a:r>
              <a:rPr lang="ru-RU" dirty="0"/>
              <a:t>Через 2 часа после приклеивания плиты на СТ84, при +20С и влажности 60%, разрешается шлифовать, крепить дюбелями и наносить армированный слой.</a:t>
            </a:r>
          </a:p>
          <a:p>
            <a:pPr>
              <a:buClr>
                <a:srgbClr val="FF0000"/>
              </a:buClr>
              <a:buFont typeface="Wingdings" panose="05000000000000000000" pitchFamily="2" charset="2"/>
              <a:buChar char="Ø"/>
            </a:pPr>
            <a:r>
              <a:rPr lang="ru-RU" dirty="0"/>
              <a:t>С помощью СТ 84 можно заполнять зазоры между плитами </a:t>
            </a:r>
            <a:r>
              <a:rPr lang="ru-RU" dirty="0" err="1"/>
              <a:t>пенополистирола</a:t>
            </a:r>
            <a:r>
              <a:rPr lang="ru-RU" dirty="0"/>
              <a:t>.</a:t>
            </a:r>
          </a:p>
          <a:p>
            <a:pPr>
              <a:buClr>
                <a:srgbClr val="FF0000"/>
              </a:buClr>
              <a:buFont typeface="Wingdings" panose="05000000000000000000" pitchFamily="2" charset="2"/>
              <a:buChar char="Ø"/>
            </a:pPr>
            <a:r>
              <a:rPr lang="ru-RU" dirty="0"/>
              <a:t>Зазор между строительным основанием и цокольным профилем необходимо заполнить полиуретановой пеной.</a:t>
            </a:r>
          </a:p>
          <a:p>
            <a:pPr>
              <a:buClr>
                <a:srgbClr val="FF0000"/>
              </a:buClr>
              <a:buFont typeface="Wingdings" panose="05000000000000000000" pitchFamily="2" charset="2"/>
              <a:buChar char="Ø"/>
            </a:pPr>
            <a:r>
              <a:rPr lang="ru-RU" dirty="0"/>
              <a:t>Зазоры шириной более 2 мм,  необходимо заполнить клиновидными полосками вырезанными из однородного материала.</a:t>
            </a:r>
          </a:p>
          <a:p>
            <a:pPr>
              <a:buClr>
                <a:srgbClr val="FF0000"/>
              </a:buClr>
              <a:buFont typeface="Wingdings" panose="05000000000000000000" pitchFamily="2" charset="2"/>
              <a:buChar char="Ø"/>
            </a:pPr>
            <a:r>
              <a:rPr lang="ru-RU" dirty="0"/>
              <a:t>Нельзя оставлять клей на торцах теплоизоляционных плит и заполнять швы клеем.</a:t>
            </a:r>
          </a:p>
        </p:txBody>
      </p:sp>
      <p:pic>
        <p:nvPicPr>
          <p:cNvPr id="9" name="Объект 8"/>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899949" y="4384064"/>
            <a:ext cx="2418143" cy="2162431"/>
          </a:xfrm>
        </p:spPr>
      </p:pic>
      <p:pic>
        <p:nvPicPr>
          <p:cNvPr id="10" name="Рисунок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2737" y="2530928"/>
            <a:ext cx="2338454" cy="2199324"/>
          </a:xfrm>
          <a:prstGeom prst="rect">
            <a:avLst/>
          </a:prstGeom>
        </p:spPr>
      </p:pic>
      <p:pic>
        <p:nvPicPr>
          <p:cNvPr id="11" name="Рисунок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0421" y="1100132"/>
            <a:ext cx="2091543" cy="1620946"/>
          </a:xfrm>
          <a:prstGeom prst="rect">
            <a:avLst/>
          </a:prstGeom>
        </p:spPr>
      </p:pic>
      <p:pic>
        <p:nvPicPr>
          <p:cNvPr id="3" name="Рисунок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4086" y="4730253"/>
            <a:ext cx="1943269" cy="1853136"/>
          </a:xfrm>
          <a:prstGeom prst="rect">
            <a:avLst/>
          </a:prstGeom>
        </p:spPr>
      </p:pic>
    </p:spTree>
    <p:extLst>
      <p:ext uri="{BB962C8B-B14F-4D97-AF65-F5344CB8AC3E}">
        <p14:creationId xmlns:p14="http://schemas.microsoft.com/office/powerpoint/2010/main" val="9690678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3600" b="1" dirty="0">
                <a:solidFill>
                  <a:srgbClr val="FF0000"/>
                </a:solidFill>
              </a:rPr>
              <a:t>Приклеивание теплоизоляционных плит к основанию</a:t>
            </a:r>
          </a:p>
        </p:txBody>
      </p:sp>
      <p:pic>
        <p:nvPicPr>
          <p:cNvPr id="5" name="Объект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60227" y="2279770"/>
            <a:ext cx="2923053" cy="2655106"/>
          </a:xfrm>
        </p:spPr>
      </p:pic>
      <p:pic>
        <p:nvPicPr>
          <p:cNvPr id="6" name="Объект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78218" y="1296508"/>
            <a:ext cx="2640520" cy="1670827"/>
          </a:xfrm>
        </p:spPr>
      </p:pic>
      <p:sp>
        <p:nvSpPr>
          <p:cNvPr id="8" name="Прямоугольник 7"/>
          <p:cNvSpPr/>
          <p:nvPr/>
        </p:nvSpPr>
        <p:spPr>
          <a:xfrm>
            <a:off x="4820194" y="2279770"/>
            <a:ext cx="5826034" cy="3785652"/>
          </a:xfrm>
          <a:prstGeom prst="rect">
            <a:avLst/>
          </a:prstGeom>
        </p:spPr>
        <p:txBody>
          <a:bodyPr wrap="square">
            <a:spAutoFit/>
          </a:bodyPr>
          <a:lstStyle/>
          <a:p>
            <a:pPr marL="285750" indent="-285750">
              <a:buClr>
                <a:srgbClr val="FF0000"/>
              </a:buClr>
              <a:buFont typeface="Wingdings" panose="05000000000000000000" pitchFamily="2" charset="2"/>
              <a:buChar char="Ø"/>
            </a:pPr>
            <a:r>
              <a:rPr lang="ru-RU" sz="2000" dirty="0"/>
              <a:t>На углах оконных и дверных проемов устанавливаются плиты с угловым вырезом на расстоянии не менее 150 мм от угла проема.</a:t>
            </a:r>
          </a:p>
          <a:p>
            <a:pPr marL="285750" indent="-285750">
              <a:buClr>
                <a:srgbClr val="FF0000"/>
              </a:buClr>
              <a:buFont typeface="Wingdings" panose="05000000000000000000" pitchFamily="2" charset="2"/>
              <a:buChar char="Ø"/>
            </a:pPr>
            <a:r>
              <a:rPr lang="ru-RU" sz="2000" dirty="0"/>
              <a:t>Швы между плитами не менее 100 мм от края выступа.</a:t>
            </a:r>
          </a:p>
          <a:p>
            <a:pPr marL="285750" indent="-285750">
              <a:buClr>
                <a:srgbClr val="FF0000"/>
              </a:buClr>
              <a:buFont typeface="Wingdings" panose="05000000000000000000" pitchFamily="2" charset="2"/>
              <a:buChar char="Ø"/>
            </a:pPr>
            <a:r>
              <a:rPr lang="ru-RU" sz="2000" dirty="0"/>
              <a:t>Напуск на оконные и дверные блоки не менее    2 см.</a:t>
            </a:r>
          </a:p>
          <a:p>
            <a:pPr marL="285750" indent="-285750">
              <a:buClr>
                <a:srgbClr val="FF0000"/>
              </a:buClr>
              <a:buFont typeface="Wingdings" panose="05000000000000000000" pitchFamily="2" charset="2"/>
              <a:buChar char="Ø"/>
            </a:pPr>
            <a:r>
              <a:rPr lang="ru-RU" sz="2000" dirty="0"/>
              <a:t>В минеральных плитах удалить крупные включения и заполнить однородным материалом.</a:t>
            </a:r>
          </a:p>
          <a:p>
            <a:pPr marL="285750" indent="-285750">
              <a:buClr>
                <a:srgbClr val="FF0000"/>
              </a:buClr>
              <a:buFont typeface="Wingdings" panose="05000000000000000000" pitchFamily="2" charset="2"/>
              <a:buChar char="Ø"/>
            </a:pPr>
            <a:r>
              <a:rPr lang="ru-RU" sz="2000" dirty="0"/>
              <a:t>При наличии неровных стыков, обработать наждачной бумагой или абразивной теркой.</a:t>
            </a:r>
          </a:p>
        </p:txBody>
      </p:sp>
      <p:pic>
        <p:nvPicPr>
          <p:cNvPr id="9" name="Рисунок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227" y="4624251"/>
            <a:ext cx="2658511" cy="1960333"/>
          </a:xfrm>
          <a:prstGeom prst="rect">
            <a:avLst/>
          </a:prstGeom>
        </p:spPr>
      </p:pic>
    </p:spTree>
    <p:extLst>
      <p:ext uri="{BB962C8B-B14F-4D97-AF65-F5344CB8AC3E}">
        <p14:creationId xmlns:p14="http://schemas.microsoft.com/office/powerpoint/2010/main" val="17145667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3100" b="1" dirty="0">
                <a:solidFill>
                  <a:srgbClr val="FF0000"/>
                </a:solidFill>
              </a:rPr>
              <a:t>Шлифование неровностей внешних углов стен и стыков плит</a:t>
            </a:r>
            <a:br>
              <a:rPr lang="ru-RU" dirty="0"/>
            </a:br>
            <a:endParaRPr lang="ru-RU" dirty="0"/>
          </a:p>
        </p:txBody>
      </p:sp>
      <p:pic>
        <p:nvPicPr>
          <p:cNvPr id="5" name="Объект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332474" y="1400606"/>
            <a:ext cx="2991267" cy="2600688"/>
          </a:xfrm>
        </p:spPr>
      </p:pic>
      <p:sp>
        <p:nvSpPr>
          <p:cNvPr id="4" name="Объект 3"/>
          <p:cNvSpPr>
            <a:spLocks noGrp="1"/>
          </p:cNvSpPr>
          <p:nvPr>
            <p:ph sz="half" idx="2"/>
          </p:nvPr>
        </p:nvSpPr>
        <p:spPr>
          <a:xfrm>
            <a:off x="4963886" y="1825625"/>
            <a:ext cx="6389914" cy="4351338"/>
          </a:xfrm>
        </p:spPr>
        <p:txBody>
          <a:bodyPr>
            <a:normAutofit/>
          </a:bodyPr>
          <a:lstStyle/>
          <a:p>
            <a:pPr>
              <a:buClr>
                <a:srgbClr val="FF0000"/>
              </a:buClr>
              <a:buFont typeface="Wingdings" panose="05000000000000000000" pitchFamily="2" charset="2"/>
              <a:buChar char="Ø"/>
            </a:pPr>
            <a:r>
              <a:rPr lang="ru-RU" sz="2000" dirty="0"/>
              <a:t>Шлифование производится после полного высыхания клея, но не ранее 72 часов. Или через 2 часа при использовании СТ 84, при температуре воздуха +20 С и влажности 60%.</a:t>
            </a:r>
          </a:p>
          <a:p>
            <a:pPr>
              <a:buClr>
                <a:srgbClr val="FF0000"/>
              </a:buClr>
              <a:buFont typeface="Wingdings" panose="05000000000000000000" pitchFamily="2" charset="2"/>
              <a:buChar char="Ø"/>
            </a:pPr>
            <a:r>
              <a:rPr lang="ru-RU" sz="2000" dirty="0"/>
              <a:t>Проводят шлифование теплоизоляционных плит с помощью шлифовальной терки или шкурки. Пыль и крошки  необходимо удалить с поверхности утеплителя.</a:t>
            </a:r>
          </a:p>
          <a:p>
            <a:pPr>
              <a:buClr>
                <a:srgbClr val="FF0000"/>
              </a:buClr>
              <a:buFont typeface="Wingdings" panose="05000000000000000000" pitchFamily="2" charset="2"/>
              <a:buChar char="Ø"/>
            </a:pPr>
            <a:r>
              <a:rPr lang="ru-RU" sz="2000" dirty="0"/>
              <a:t>Поверхности теплоизоляционных плит из минеральных волокон шлифуется  тяжелее пенополистирольных, поэтому </a:t>
            </a:r>
            <a:r>
              <a:rPr lang="ru-RU" sz="2000" dirty="0" err="1"/>
              <a:t>минераловатные</a:t>
            </a:r>
            <a:r>
              <a:rPr lang="ru-RU" sz="2000" dirty="0"/>
              <a:t> плиты лучше сразу устанавливать точнее.</a:t>
            </a:r>
          </a:p>
        </p:txBody>
      </p:sp>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2474" y="4410754"/>
            <a:ext cx="2991267" cy="1891136"/>
          </a:xfrm>
          <a:prstGeom prst="rect">
            <a:avLst/>
          </a:prstGeom>
        </p:spPr>
      </p:pic>
    </p:spTree>
    <p:extLst>
      <p:ext uri="{BB962C8B-B14F-4D97-AF65-F5344CB8AC3E}">
        <p14:creationId xmlns:p14="http://schemas.microsoft.com/office/powerpoint/2010/main" val="34217992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640715"/>
          </a:xfrm>
        </p:spPr>
        <p:txBody>
          <a:bodyPr>
            <a:normAutofit/>
          </a:bodyPr>
          <a:lstStyle/>
          <a:p>
            <a:r>
              <a:rPr lang="ru-RU" sz="2800" b="1" dirty="0">
                <a:solidFill>
                  <a:srgbClr val="FF0000"/>
                </a:solidFill>
              </a:rPr>
              <a:t>          Механическое крепление теплоизоляционных плит дюбелями</a:t>
            </a:r>
          </a:p>
        </p:txBody>
      </p:sp>
      <p:pic>
        <p:nvPicPr>
          <p:cNvPr id="6" name="Объект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1229367"/>
            <a:ext cx="2061754" cy="2061754"/>
          </a:xfrm>
        </p:spPr>
      </p:pic>
      <p:sp>
        <p:nvSpPr>
          <p:cNvPr id="4" name="Объект 3"/>
          <p:cNvSpPr>
            <a:spLocks noGrp="1"/>
          </p:cNvSpPr>
          <p:nvPr>
            <p:ph sz="half" idx="2"/>
          </p:nvPr>
        </p:nvSpPr>
        <p:spPr>
          <a:xfrm>
            <a:off x="4153989" y="1825624"/>
            <a:ext cx="7199811" cy="3713027"/>
          </a:xfrm>
        </p:spPr>
        <p:txBody>
          <a:bodyPr>
            <a:normAutofit fontScale="92500" lnSpcReduction="20000"/>
          </a:bodyPr>
          <a:lstStyle/>
          <a:p>
            <a:pPr>
              <a:buClr>
                <a:srgbClr val="FF0000"/>
              </a:buClr>
              <a:buFont typeface="Wingdings" panose="05000000000000000000" pitchFamily="2" charset="2"/>
              <a:buChar char="Ø"/>
            </a:pPr>
            <a:r>
              <a:rPr lang="ru-RU" sz="2000" dirty="0"/>
              <a:t>Сверлится отверстие под дюбель глубиной на 10 - 15 мм больше длины </a:t>
            </a:r>
            <a:r>
              <a:rPr lang="ru-RU" sz="2000" dirty="0" err="1"/>
              <a:t>анкеровки</a:t>
            </a:r>
            <a:r>
              <a:rPr lang="ru-RU" sz="2000" dirty="0"/>
              <a:t> и вставляется  пластиковый дюбель так, чтобы тарельчатый диск  был вровень с поверхностью плиты.</a:t>
            </a:r>
          </a:p>
          <a:p>
            <a:pPr>
              <a:buClr>
                <a:srgbClr val="FF0000"/>
              </a:buClr>
              <a:buFont typeface="Wingdings" panose="05000000000000000000" pitchFamily="2" charset="2"/>
              <a:buChar char="Ø"/>
            </a:pPr>
            <a:r>
              <a:rPr lang="ru-RU" sz="2000" dirty="0"/>
              <a:t>Забивается или завинчивается металлический распорный сердечник. Для повышения адгезии зашпаклевывается клеевым раствором.</a:t>
            </a:r>
          </a:p>
          <a:p>
            <a:pPr>
              <a:buClr>
                <a:srgbClr val="FF0000"/>
              </a:buClr>
              <a:buFont typeface="Wingdings" panose="05000000000000000000" pitchFamily="2" charset="2"/>
              <a:buChar char="Ø"/>
            </a:pPr>
            <a:r>
              <a:rPr lang="ru-RU" sz="2000" dirty="0"/>
              <a:t>Тип анкера определяется по показаниям вытягивающего усилия по таблице, в зависимости от ветрености и  типа местности.</a:t>
            </a:r>
          </a:p>
          <a:p>
            <a:pPr>
              <a:buClr>
                <a:srgbClr val="FF0000"/>
              </a:buClr>
              <a:buFont typeface="Wingdings" panose="05000000000000000000" pitchFamily="2" charset="2"/>
              <a:buChar char="Ø"/>
            </a:pPr>
            <a:r>
              <a:rPr lang="ru-RU" sz="2000" dirty="0"/>
              <a:t>Количество дюбелей на зданиях  нормального и повышенного уровней ответственности не менее 5 </a:t>
            </a:r>
            <a:r>
              <a:rPr lang="ru-RU" sz="2000" dirty="0" err="1"/>
              <a:t>шт</a:t>
            </a:r>
            <a:r>
              <a:rPr lang="ru-RU" sz="2000" dirty="0"/>
              <a:t>/м2.</a:t>
            </a:r>
          </a:p>
          <a:p>
            <a:pPr>
              <a:buClr>
                <a:srgbClr val="FF0000"/>
              </a:buClr>
              <a:buFont typeface="Wingdings" panose="05000000000000000000" pitchFamily="2" charset="2"/>
              <a:buChar char="Ø"/>
            </a:pPr>
            <a:r>
              <a:rPr lang="ru-RU" sz="2000" dirty="0"/>
              <a:t>Допускается на первом этапе твердения клея не позже 20 мин установка дюбелей в неполное </a:t>
            </a:r>
            <a:r>
              <a:rPr lang="ru-RU" sz="2000" dirty="0" err="1"/>
              <a:t>проэктное</a:t>
            </a:r>
            <a:r>
              <a:rPr lang="ru-RU" sz="2000" dirty="0"/>
              <a:t> положение.</a:t>
            </a:r>
          </a:p>
          <a:p>
            <a:pPr>
              <a:buClr>
                <a:srgbClr val="FF0000"/>
              </a:buClr>
              <a:buFont typeface="Wingdings" panose="05000000000000000000" pitchFamily="2" charset="2"/>
              <a:buChar char="Ø"/>
            </a:pPr>
            <a:r>
              <a:rPr lang="ru-RU" sz="2000" dirty="0"/>
              <a:t>На углах здания усиленное </a:t>
            </a:r>
            <a:r>
              <a:rPr lang="ru-RU" sz="2000" dirty="0" err="1"/>
              <a:t>дюбелирование</a:t>
            </a:r>
            <a:r>
              <a:rPr lang="ru-RU" sz="2000" dirty="0"/>
              <a:t>.</a:t>
            </a:r>
          </a:p>
          <a:p>
            <a:pPr>
              <a:buClr>
                <a:srgbClr val="FF0000"/>
              </a:buClr>
              <a:buFont typeface="Wingdings" panose="05000000000000000000" pitchFamily="2" charset="2"/>
              <a:buChar char="Ø"/>
            </a:pPr>
            <a:r>
              <a:rPr lang="ru-RU" sz="2000" dirty="0"/>
              <a:t>Расстояние от угла здания не менее 100 мм. </a:t>
            </a:r>
          </a:p>
        </p:txBody>
      </p:sp>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3291120"/>
            <a:ext cx="2061754" cy="1509360"/>
          </a:xfrm>
          <a:prstGeom prst="rect">
            <a:avLst/>
          </a:prstGeom>
        </p:spPr>
      </p:pic>
      <p:pic>
        <p:nvPicPr>
          <p:cNvPr id="8" name="Рисунок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4755591"/>
            <a:ext cx="2114006" cy="1914350"/>
          </a:xfrm>
          <a:prstGeom prst="rect">
            <a:avLst/>
          </a:prstGeom>
        </p:spPr>
      </p:pic>
    </p:spTree>
    <p:extLst>
      <p:ext uri="{BB962C8B-B14F-4D97-AF65-F5344CB8AC3E}">
        <p14:creationId xmlns:p14="http://schemas.microsoft.com/office/powerpoint/2010/main" val="113577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371" y="407465"/>
            <a:ext cx="3600953" cy="2934109"/>
          </a:xfrm>
          <a:prstGeom prst="rect">
            <a:avLst/>
          </a:prstGeom>
        </p:spPr>
      </p:pic>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600" y="3545864"/>
            <a:ext cx="3591426" cy="3077004"/>
          </a:xfrm>
          <a:prstGeom prst="rect">
            <a:avLst/>
          </a:prstGeom>
        </p:spPr>
      </p:pic>
      <p:sp>
        <p:nvSpPr>
          <p:cNvPr id="4" name="Заголовок 3"/>
          <p:cNvSpPr>
            <a:spLocks noGrp="1"/>
          </p:cNvSpPr>
          <p:nvPr>
            <p:ph type="ctrTitle"/>
          </p:nvPr>
        </p:nvSpPr>
        <p:spPr>
          <a:xfrm>
            <a:off x="4397829" y="407465"/>
            <a:ext cx="6849291" cy="1852409"/>
          </a:xfrm>
        </p:spPr>
        <p:txBody>
          <a:bodyPr>
            <a:normAutofit/>
          </a:bodyPr>
          <a:lstStyle/>
          <a:p>
            <a:r>
              <a:rPr lang="ru-RU" sz="2800" b="1" dirty="0">
                <a:solidFill>
                  <a:srgbClr val="FF0000"/>
                </a:solidFill>
                <a:latin typeface="+mn-lt"/>
              </a:rPr>
              <a:t>Теплоизоляция фасада</a:t>
            </a:r>
            <a:br>
              <a:rPr lang="ru-RU" sz="2400" dirty="0">
                <a:latin typeface="+mn-lt"/>
              </a:rPr>
            </a:br>
            <a:br>
              <a:rPr lang="ru-RU" sz="2400" dirty="0">
                <a:latin typeface="+mn-lt"/>
              </a:rPr>
            </a:br>
            <a:r>
              <a:rPr lang="ru-RU" sz="2400" dirty="0">
                <a:latin typeface="+mn-lt"/>
              </a:rPr>
              <a:t>Рис.1 Снаружи -10 С, внутри +20 С, температура внутренней стены +10 С, она значительно ниже температуры в помещении.</a:t>
            </a:r>
          </a:p>
        </p:txBody>
      </p:sp>
      <p:sp>
        <p:nvSpPr>
          <p:cNvPr id="5" name="Подзаголовок 4"/>
          <p:cNvSpPr>
            <a:spLocks noGrp="1"/>
          </p:cNvSpPr>
          <p:nvPr>
            <p:ph type="subTitle" idx="1"/>
          </p:nvPr>
        </p:nvSpPr>
        <p:spPr>
          <a:xfrm>
            <a:off x="4493622" y="3775166"/>
            <a:ext cx="6844937" cy="2090056"/>
          </a:xfrm>
        </p:spPr>
        <p:txBody>
          <a:bodyPr>
            <a:normAutofit lnSpcReduction="10000"/>
          </a:bodyPr>
          <a:lstStyle/>
          <a:p>
            <a:pPr algn="l"/>
            <a:r>
              <a:rPr lang="ru-RU" dirty="0"/>
              <a:t>Рис. 2    Снаружи -10 С, внутри +20 С, температура внутренней стены +18 С, разность температуры стены и температуры  в помещении не  значительная.  </a:t>
            </a:r>
          </a:p>
          <a:p>
            <a:pPr algn="l"/>
            <a:r>
              <a:rPr lang="ru-RU" dirty="0"/>
              <a:t>В утепленной стене резкое падение температуры происходит в пределах теплоизоляционной плиты.</a:t>
            </a:r>
          </a:p>
        </p:txBody>
      </p:sp>
    </p:spTree>
    <p:extLst>
      <p:ext uri="{BB962C8B-B14F-4D97-AF65-F5344CB8AC3E}">
        <p14:creationId xmlns:p14="http://schemas.microsoft.com/office/powerpoint/2010/main" val="16882978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6"/>
            <a:ext cx="10515600" cy="707120"/>
          </a:xfrm>
        </p:spPr>
        <p:txBody>
          <a:bodyPr>
            <a:normAutofit/>
          </a:bodyPr>
          <a:lstStyle/>
          <a:p>
            <a:r>
              <a:rPr lang="ru-RU" sz="3200" b="1" dirty="0">
                <a:solidFill>
                  <a:srgbClr val="FF0000"/>
                </a:solidFill>
              </a:rPr>
              <a:t>               Установка усиливающих элементов и профилей</a:t>
            </a:r>
          </a:p>
        </p:txBody>
      </p:sp>
      <p:pic>
        <p:nvPicPr>
          <p:cNvPr id="5" name="Объект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75365" y="1357498"/>
            <a:ext cx="2029204" cy="1764525"/>
          </a:xfrm>
        </p:spPr>
      </p:pic>
      <p:sp>
        <p:nvSpPr>
          <p:cNvPr id="4" name="Объект 3"/>
          <p:cNvSpPr>
            <a:spLocks noGrp="1"/>
          </p:cNvSpPr>
          <p:nvPr>
            <p:ph sz="half" idx="2"/>
          </p:nvPr>
        </p:nvSpPr>
        <p:spPr>
          <a:xfrm>
            <a:off x="5551714" y="1357498"/>
            <a:ext cx="5802086" cy="5038834"/>
          </a:xfrm>
        </p:spPr>
        <p:txBody>
          <a:bodyPr>
            <a:normAutofit/>
          </a:bodyPr>
          <a:lstStyle/>
          <a:p>
            <a:pPr>
              <a:buClr>
                <a:srgbClr val="FF0000"/>
              </a:buClr>
              <a:buFont typeface="Wingdings" panose="05000000000000000000" pitchFamily="2" charset="2"/>
              <a:buChar char="Ø"/>
            </a:pPr>
            <a:r>
              <a:rPr lang="ru-RU" sz="2000" dirty="0"/>
              <a:t>Вершины углов оконных и дверных проемов усиливаются полосками из армирующей сетки  не менее 20 x 40 см.</a:t>
            </a:r>
          </a:p>
          <a:p>
            <a:pPr>
              <a:buClr>
                <a:srgbClr val="FF0000"/>
              </a:buClr>
              <a:buFont typeface="Wingdings" panose="05000000000000000000" pitchFamily="2" charset="2"/>
              <a:buChar char="Ø"/>
            </a:pPr>
            <a:r>
              <a:rPr lang="ru-RU" sz="2000" dirty="0"/>
              <a:t>В вершинах углов проемов зубчатой теркой 4 мм наносят клеевой состав и  утапливают сетку, снимают  излишки клея.</a:t>
            </a:r>
          </a:p>
          <a:p>
            <a:pPr>
              <a:buClr>
                <a:srgbClr val="FF0000"/>
              </a:buClr>
              <a:buFont typeface="Wingdings" panose="05000000000000000000" pitchFamily="2" charset="2"/>
              <a:buChar char="Ø"/>
            </a:pPr>
            <a:r>
              <a:rPr lang="ru-RU" sz="2000" dirty="0"/>
              <a:t>Все внешние углы здания, а также углы оконных и дверных проемов усиливаются пластиковыми уголками с сеткой. Уголки устанавливаются встык с </a:t>
            </a:r>
            <a:r>
              <a:rPr lang="ru-RU" sz="2000" dirty="0" err="1"/>
              <a:t>нахлестом</a:t>
            </a:r>
            <a:r>
              <a:rPr lang="ru-RU" sz="2000" dirty="0"/>
              <a:t> сетки 10 см.</a:t>
            </a:r>
          </a:p>
          <a:p>
            <a:pPr>
              <a:buClr>
                <a:srgbClr val="FF0000"/>
              </a:buClr>
              <a:buFont typeface="Wingdings" panose="05000000000000000000" pitchFamily="2" charset="2"/>
              <a:buChar char="Ø"/>
            </a:pPr>
            <a:r>
              <a:rPr lang="ru-RU" sz="2000" dirty="0"/>
              <a:t>На горизонтальные углы устанавливают капельники.</a:t>
            </a:r>
          </a:p>
          <a:p>
            <a:pPr>
              <a:buClr>
                <a:srgbClr val="FF0000"/>
              </a:buClr>
              <a:buFont typeface="Wingdings" panose="05000000000000000000" pitchFamily="2" charset="2"/>
              <a:buChar char="Ø"/>
            </a:pPr>
            <a:r>
              <a:rPr lang="ru-RU" sz="2000" dirty="0"/>
              <a:t>При наличии на здании деформационного шва устанавливается деформационный профиль.</a:t>
            </a:r>
          </a:p>
        </p:txBody>
      </p:sp>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9621" y="1582328"/>
            <a:ext cx="1743318" cy="1648055"/>
          </a:xfrm>
          <a:prstGeom prst="rect">
            <a:avLst/>
          </a:prstGeom>
        </p:spPr>
      </p:pic>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1951" y="3063787"/>
            <a:ext cx="1970314" cy="1803023"/>
          </a:xfrm>
          <a:prstGeom prst="rect">
            <a:avLst/>
          </a:prstGeom>
        </p:spPr>
      </p:pic>
      <p:pic>
        <p:nvPicPr>
          <p:cNvPr id="8" name="Рисунок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72265" y="4001294"/>
            <a:ext cx="2207309" cy="1884955"/>
          </a:xfrm>
          <a:prstGeom prst="rect">
            <a:avLst/>
          </a:prstGeom>
        </p:spPr>
      </p:pic>
      <p:pic>
        <p:nvPicPr>
          <p:cNvPr id="9" name="Рисунок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5366" y="4910590"/>
            <a:ext cx="2296900" cy="1485742"/>
          </a:xfrm>
          <a:prstGeom prst="rect">
            <a:avLst/>
          </a:prstGeom>
        </p:spPr>
      </p:pic>
    </p:spTree>
    <p:extLst>
      <p:ext uri="{BB962C8B-B14F-4D97-AF65-F5344CB8AC3E}">
        <p14:creationId xmlns:p14="http://schemas.microsoft.com/office/powerpoint/2010/main" val="11345676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823595"/>
          </a:xfrm>
        </p:spPr>
        <p:txBody>
          <a:bodyPr>
            <a:normAutofit/>
          </a:bodyPr>
          <a:lstStyle/>
          <a:p>
            <a:r>
              <a:rPr lang="ru-RU" sz="4000" b="1" dirty="0">
                <a:solidFill>
                  <a:srgbClr val="FF0000"/>
                </a:solidFill>
              </a:rPr>
              <a:t>       Создание защитного армированного слоя</a:t>
            </a:r>
          </a:p>
        </p:txBody>
      </p:sp>
      <p:pic>
        <p:nvPicPr>
          <p:cNvPr id="5" name="Объект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916193" y="2779835"/>
            <a:ext cx="2209247" cy="1844417"/>
          </a:xfrm>
        </p:spPr>
      </p:pic>
      <p:sp>
        <p:nvSpPr>
          <p:cNvPr id="4" name="Объект 3"/>
          <p:cNvSpPr>
            <a:spLocks noGrp="1"/>
          </p:cNvSpPr>
          <p:nvPr>
            <p:ph sz="half" idx="2"/>
          </p:nvPr>
        </p:nvSpPr>
        <p:spPr>
          <a:xfrm>
            <a:off x="4088674" y="1724297"/>
            <a:ext cx="7265126" cy="4452666"/>
          </a:xfrm>
        </p:spPr>
        <p:txBody>
          <a:bodyPr>
            <a:normAutofit fontScale="77500" lnSpcReduction="20000"/>
          </a:bodyPr>
          <a:lstStyle/>
          <a:p>
            <a:pPr>
              <a:buClr>
                <a:srgbClr val="FF0000"/>
              </a:buClr>
              <a:buFont typeface="Wingdings" panose="05000000000000000000" pitchFamily="2" charset="2"/>
              <a:buChar char="Ø"/>
            </a:pPr>
            <a:r>
              <a:rPr lang="ru-RU" dirty="0"/>
              <a:t>Полотна армирующей сетки укладывают вертикально сверху вниз, одновременно на всех ярусах лесов, с </a:t>
            </a:r>
            <a:r>
              <a:rPr lang="ru-RU" dirty="0" err="1"/>
              <a:t>нахлестом</a:t>
            </a:r>
            <a:r>
              <a:rPr lang="ru-RU" dirty="0"/>
              <a:t> 10 см начиная с правого угла.</a:t>
            </a:r>
          </a:p>
          <a:p>
            <a:pPr>
              <a:buClr>
                <a:srgbClr val="FF0000"/>
              </a:buClr>
              <a:buFont typeface="Wingdings" panose="05000000000000000000" pitchFamily="2" charset="2"/>
              <a:buChar char="Ø"/>
            </a:pPr>
            <a:r>
              <a:rPr lang="ru-RU" dirty="0" err="1"/>
              <a:t>Минераловатные</a:t>
            </a:r>
            <a:r>
              <a:rPr lang="ru-RU" dirty="0"/>
              <a:t> плиты грунтуются клеевым составом.</a:t>
            </a:r>
          </a:p>
          <a:p>
            <a:pPr>
              <a:buClr>
                <a:srgbClr val="FF0000"/>
              </a:buClr>
              <a:buFont typeface="Wingdings" panose="05000000000000000000" pitchFamily="2" charset="2"/>
              <a:buChar char="Ø"/>
            </a:pPr>
            <a:r>
              <a:rPr lang="ru-RU" dirty="0"/>
              <a:t>На утеплитель наносится клеевой состав толщиной         2-3 мм, в который утапливается фасадная сетка.</a:t>
            </a:r>
          </a:p>
          <a:p>
            <a:pPr>
              <a:buClr>
                <a:srgbClr val="FF0000"/>
              </a:buClr>
              <a:buFont typeface="Wingdings" panose="05000000000000000000" pitchFamily="2" charset="2"/>
              <a:buChar char="Ø"/>
            </a:pPr>
            <a:r>
              <a:rPr lang="ru-RU" dirty="0"/>
              <a:t>После начала твердения допускается нанесение слоя     1-2 мм.</a:t>
            </a:r>
          </a:p>
          <a:p>
            <a:pPr>
              <a:buClr>
                <a:srgbClr val="FF0000"/>
              </a:buClr>
              <a:buFont typeface="Wingdings" panose="05000000000000000000" pitchFamily="2" charset="2"/>
              <a:buChar char="Ø"/>
            </a:pPr>
            <a:r>
              <a:rPr lang="ru-RU" dirty="0"/>
              <a:t>Толщина армированного слоя должна быть от 3 до 5 мм.</a:t>
            </a:r>
          </a:p>
          <a:p>
            <a:pPr>
              <a:buClr>
                <a:srgbClr val="FF0000"/>
              </a:buClr>
              <a:buFont typeface="Wingdings" panose="05000000000000000000" pitchFamily="2" charset="2"/>
              <a:buChar char="Ø"/>
            </a:pPr>
            <a:r>
              <a:rPr lang="ru-RU" dirty="0"/>
              <a:t>Неровности удаляются на следующий день, рекомендованный допуск не более 2 мм на 2 м.</a:t>
            </a:r>
          </a:p>
          <a:p>
            <a:pPr>
              <a:buClr>
                <a:srgbClr val="FF0000"/>
              </a:buClr>
              <a:buFont typeface="Wingdings" panose="05000000000000000000" pitchFamily="2" charset="2"/>
              <a:buChar char="Ø"/>
            </a:pPr>
            <a:r>
              <a:rPr lang="ru-RU" dirty="0"/>
              <a:t>Антивандальная защита устанавливается на высоту 2,5 м от цокольного профиля слоем от 7 мм, панцирной или обычной сеткой, до создания защитного армирующего слоя.</a:t>
            </a:r>
          </a:p>
        </p:txBody>
      </p:sp>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193" y="1188720"/>
            <a:ext cx="2234655" cy="1476102"/>
          </a:xfrm>
          <a:prstGeom prst="rect">
            <a:avLst/>
          </a:prstGeom>
        </p:spPr>
      </p:pic>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7272" y="4767943"/>
            <a:ext cx="2228168" cy="1502228"/>
          </a:xfrm>
          <a:prstGeom prst="rect">
            <a:avLst/>
          </a:prstGeom>
        </p:spPr>
      </p:pic>
    </p:spTree>
    <p:extLst>
      <p:ext uri="{BB962C8B-B14F-4D97-AF65-F5344CB8AC3E}">
        <p14:creationId xmlns:p14="http://schemas.microsoft.com/office/powerpoint/2010/main" val="2091626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6"/>
            <a:ext cx="10515600" cy="810532"/>
          </a:xfrm>
        </p:spPr>
        <p:txBody>
          <a:bodyPr>
            <a:normAutofit/>
          </a:bodyPr>
          <a:lstStyle/>
          <a:p>
            <a:r>
              <a:rPr lang="ru-RU" sz="4000" b="1" dirty="0">
                <a:solidFill>
                  <a:srgbClr val="FF0000"/>
                </a:solidFill>
              </a:rPr>
              <a:t>Грунтование защитного армированного слоя</a:t>
            </a:r>
          </a:p>
        </p:txBody>
      </p:sp>
      <p:pic>
        <p:nvPicPr>
          <p:cNvPr id="5" name="Объект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1175658"/>
            <a:ext cx="1714739" cy="1632856"/>
          </a:xfrm>
        </p:spPr>
      </p:pic>
      <p:sp>
        <p:nvSpPr>
          <p:cNvPr id="4" name="Объект 3"/>
          <p:cNvSpPr>
            <a:spLocks noGrp="1"/>
          </p:cNvSpPr>
          <p:nvPr>
            <p:ph sz="half" idx="2"/>
          </p:nvPr>
        </p:nvSpPr>
        <p:spPr>
          <a:xfrm>
            <a:off x="3291840" y="1907177"/>
            <a:ext cx="8061960" cy="4269786"/>
          </a:xfrm>
        </p:spPr>
        <p:txBody>
          <a:bodyPr>
            <a:normAutofit fontScale="92500" lnSpcReduction="10000"/>
          </a:bodyPr>
          <a:lstStyle/>
          <a:p>
            <a:pPr>
              <a:buClr>
                <a:srgbClr val="FF0000"/>
              </a:buClr>
              <a:buFont typeface="Wingdings" panose="05000000000000000000" pitchFamily="2" charset="2"/>
              <a:buChar char="Ø"/>
            </a:pPr>
            <a:r>
              <a:rPr lang="ru-RU" sz="2000" dirty="0"/>
              <a:t>К нанесению внешнего декоративного слоя можно приступать через 72 часа при температуре +20°С и влажности воздуха 60%.</a:t>
            </a:r>
          </a:p>
          <a:p>
            <a:pPr>
              <a:buClr>
                <a:srgbClr val="FF0000"/>
              </a:buClr>
              <a:buFont typeface="Wingdings" panose="05000000000000000000" pitchFamily="2" charset="2"/>
              <a:buChar char="Ø"/>
            </a:pPr>
            <a:r>
              <a:rPr lang="ru-RU" sz="2000" dirty="0"/>
              <a:t>Поверхность основания грунтуется грунтовкой Ceresit CT16. </a:t>
            </a:r>
          </a:p>
          <a:p>
            <a:pPr>
              <a:buClr>
                <a:srgbClr val="FF0000"/>
              </a:buClr>
              <a:buFont typeface="Wingdings" panose="05000000000000000000" pitchFamily="2" charset="2"/>
              <a:buChar char="Ø"/>
            </a:pPr>
            <a:r>
              <a:rPr lang="ru-RU" sz="2000" dirty="0"/>
              <a:t>СТ 16 – состоит из водной дисперсии полимеров и минерального наполнителя, кварцевого песка.</a:t>
            </a:r>
          </a:p>
          <a:p>
            <a:pPr>
              <a:buClr>
                <a:srgbClr val="FF0000"/>
              </a:buClr>
              <a:buFont typeface="Wingdings" panose="05000000000000000000" pitchFamily="2" charset="2"/>
              <a:buChar char="Ø"/>
            </a:pPr>
            <a:r>
              <a:rPr lang="ru-RU" sz="2000" dirty="0"/>
              <a:t> Снижает впитывающую способность основания, помогает сформировать рисунок, высыхает в течении 3-х часов.</a:t>
            </a:r>
          </a:p>
          <a:p>
            <a:pPr>
              <a:buClr>
                <a:srgbClr val="FF0000"/>
              </a:buClr>
              <a:buFont typeface="Wingdings" panose="05000000000000000000" pitchFamily="2" charset="2"/>
              <a:buChar char="Ø"/>
            </a:pPr>
            <a:r>
              <a:rPr lang="ru-RU" sz="2000" dirty="0"/>
              <a:t>Нельзя использовать для нанесения грунтовки малярный валик и разбавлять грунтовку водой.</a:t>
            </a:r>
          </a:p>
          <a:p>
            <a:pPr>
              <a:buClr>
                <a:srgbClr val="FF0000"/>
              </a:buClr>
              <a:buFont typeface="Wingdings" panose="05000000000000000000" pitchFamily="2" charset="2"/>
              <a:buChar char="Ø"/>
            </a:pPr>
            <a:r>
              <a:rPr lang="ru-RU" sz="2000" dirty="0"/>
              <a:t>Грунтовки Ceresit CT16, рекомендуется применять в   цвете, близком  к цвету используемой в последствии декоративной штукатурки.</a:t>
            </a:r>
          </a:p>
          <a:p>
            <a:pPr>
              <a:buClr>
                <a:srgbClr val="FF0000"/>
              </a:buClr>
              <a:buFont typeface="Wingdings" panose="05000000000000000000" pitchFamily="2" charset="2"/>
              <a:buChar char="Ø"/>
            </a:pPr>
            <a:r>
              <a:rPr lang="ru-RU" sz="2000" dirty="0"/>
              <a:t>Исключает просветы в таких штукатурках как короед. </a:t>
            </a:r>
          </a:p>
          <a:p>
            <a:pPr>
              <a:buClr>
                <a:srgbClr val="FF0000"/>
              </a:buClr>
              <a:buFont typeface="Wingdings" panose="05000000000000000000" pitchFamily="2" charset="2"/>
              <a:buChar char="Ø"/>
            </a:pPr>
            <a:r>
              <a:rPr lang="ru-RU" sz="2000" dirty="0"/>
              <a:t>Консервация системы допускается только после армировочного слоя грунтованием Ст16, не более чем на 6 месяцев.</a:t>
            </a:r>
          </a:p>
        </p:txBody>
      </p:sp>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199" y="4634954"/>
            <a:ext cx="1778643" cy="1818170"/>
          </a:xfrm>
          <a:prstGeom prst="rect">
            <a:avLst/>
          </a:prstGeom>
        </p:spPr>
      </p:pic>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362" y="2873839"/>
            <a:ext cx="2016412" cy="1761114"/>
          </a:xfrm>
          <a:prstGeom prst="rect">
            <a:avLst/>
          </a:prstGeom>
        </p:spPr>
      </p:pic>
    </p:spTree>
    <p:extLst>
      <p:ext uri="{BB962C8B-B14F-4D97-AF65-F5344CB8AC3E}">
        <p14:creationId xmlns:p14="http://schemas.microsoft.com/office/powerpoint/2010/main" val="15438710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549275"/>
          </a:xfrm>
        </p:spPr>
        <p:txBody>
          <a:bodyPr>
            <a:normAutofit fontScale="90000"/>
          </a:bodyPr>
          <a:lstStyle/>
          <a:p>
            <a:r>
              <a:rPr lang="ru-RU" b="1" dirty="0">
                <a:solidFill>
                  <a:srgbClr val="FF0000"/>
                </a:solidFill>
              </a:rPr>
              <a:t>       Устройство внешнего декоративного слоя</a:t>
            </a:r>
          </a:p>
        </p:txBody>
      </p:sp>
      <p:pic>
        <p:nvPicPr>
          <p:cNvPr id="5" name="Объект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91814" y="1058091"/>
            <a:ext cx="1705213" cy="1743318"/>
          </a:xfrm>
        </p:spPr>
      </p:pic>
      <p:sp>
        <p:nvSpPr>
          <p:cNvPr id="4" name="Объект 3"/>
          <p:cNvSpPr>
            <a:spLocks noGrp="1"/>
          </p:cNvSpPr>
          <p:nvPr>
            <p:ph sz="half" idx="2"/>
          </p:nvPr>
        </p:nvSpPr>
        <p:spPr>
          <a:xfrm>
            <a:off x="4140925" y="1058090"/>
            <a:ext cx="7367451" cy="5408023"/>
          </a:xfrm>
        </p:spPr>
        <p:txBody>
          <a:bodyPr>
            <a:noAutofit/>
          </a:bodyPr>
          <a:lstStyle/>
          <a:p>
            <a:pPr>
              <a:buClr>
                <a:srgbClr val="FF0000"/>
              </a:buClr>
              <a:buFont typeface="Wingdings" panose="05000000000000000000" pitchFamily="2" charset="2"/>
              <a:buChar char="Ø"/>
            </a:pPr>
            <a:r>
              <a:rPr lang="ru-RU" sz="1800" dirty="0"/>
              <a:t>Декоративный слой наносится  через 3 часа после нанесения СТ16.</a:t>
            </a:r>
          </a:p>
          <a:p>
            <a:pPr>
              <a:buClr>
                <a:srgbClr val="FF0000"/>
              </a:buClr>
              <a:buFont typeface="Wingdings" panose="05000000000000000000" pitchFamily="2" charset="2"/>
              <a:buChar char="Ø"/>
            </a:pPr>
            <a:r>
              <a:rPr lang="ru-RU" sz="1800" b="1" dirty="0"/>
              <a:t>«</a:t>
            </a:r>
            <a:r>
              <a:rPr lang="ru-RU" sz="1800" b="1" dirty="0" err="1"/>
              <a:t>Камешковые</a:t>
            </a:r>
            <a:r>
              <a:rPr lang="ru-RU" sz="1800" b="1" dirty="0"/>
              <a:t>» </a:t>
            </a:r>
            <a:r>
              <a:rPr lang="ru-RU" sz="1800" dirty="0"/>
              <a:t>декоративные штукатурки 60% зерна по массе – СТ137, СТ60, СТ74, СТ174 (можно наносить механизировано)</a:t>
            </a:r>
          </a:p>
          <a:p>
            <a:pPr>
              <a:buClr>
                <a:srgbClr val="FF0000"/>
              </a:buClr>
              <a:buFont typeface="Wingdings" panose="05000000000000000000" pitchFamily="2" charset="2"/>
              <a:buChar char="Ø"/>
            </a:pPr>
            <a:r>
              <a:rPr lang="ru-RU" sz="1800" b="1" dirty="0"/>
              <a:t>«Короед» </a:t>
            </a:r>
            <a:r>
              <a:rPr lang="ru-RU" sz="1800" dirty="0"/>
              <a:t>декоративные штукатурки 15% зерна по массе – СТ35, Декор Плюс, СТ63, СТ64, СТ75, СТ175.</a:t>
            </a:r>
          </a:p>
          <a:p>
            <a:pPr>
              <a:buClr>
                <a:srgbClr val="FF0000"/>
              </a:buClr>
              <a:buFont typeface="Wingdings" panose="05000000000000000000" pitchFamily="2" charset="2"/>
              <a:buChar char="Ø"/>
            </a:pPr>
            <a:r>
              <a:rPr lang="ru-RU" sz="1800" dirty="0"/>
              <a:t>Декоративную штукатурку наносят теркой из нержавеющей стали под углом 60° на  толщину заполнителя. Когда перестает прилипать к инструменту, формируют фактуру штукатурки  пластиковой теркой, параллельно поверхности, избегая сильного нажим.</a:t>
            </a:r>
          </a:p>
          <a:p>
            <a:pPr>
              <a:buClr>
                <a:srgbClr val="FF0000"/>
              </a:buClr>
              <a:buFont typeface="Wingdings" panose="05000000000000000000" pitchFamily="2" charset="2"/>
              <a:buChar char="Ø"/>
            </a:pPr>
            <a:r>
              <a:rPr lang="ru-RU" sz="1800" dirty="0"/>
              <a:t>Работы следует выполнять непрерывно, с верхнего угла, опускаясь по схеме «лестницы» вниз и придерживаясь правила «мокрое по мокрому».</a:t>
            </a:r>
          </a:p>
          <a:p>
            <a:pPr>
              <a:buClr>
                <a:srgbClr val="FF0000"/>
              </a:buClr>
              <a:buFont typeface="Wingdings" panose="05000000000000000000" pitchFamily="2" charset="2"/>
              <a:buChar char="Ø"/>
            </a:pPr>
            <a:r>
              <a:rPr lang="ru-RU" sz="1800" dirty="0"/>
              <a:t>Фасадная шпаклевка СТ225 применяется под покраску, через 14 суток после армированного слоя. </a:t>
            </a:r>
          </a:p>
          <a:p>
            <a:pPr>
              <a:buClr>
                <a:srgbClr val="FF0000"/>
              </a:buClr>
              <a:buFont typeface="Wingdings" panose="05000000000000000000" pitchFamily="2" charset="2"/>
              <a:buChar char="Ø"/>
            </a:pPr>
            <a:r>
              <a:rPr lang="ru-RU" sz="1800" dirty="0"/>
              <a:t>Штукатурный слой в течение 3-х суток следует защищать от прямого попадания воды и пересыхания. </a:t>
            </a:r>
          </a:p>
        </p:txBody>
      </p:sp>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814" y="2480191"/>
            <a:ext cx="1705213" cy="1385228"/>
          </a:xfrm>
          <a:prstGeom prst="rect">
            <a:avLst/>
          </a:prstGeom>
        </p:spPr>
      </p:pic>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1814" y="3865419"/>
            <a:ext cx="1714739" cy="1288472"/>
          </a:xfrm>
          <a:prstGeom prst="rect">
            <a:avLst/>
          </a:prstGeom>
        </p:spPr>
      </p:pic>
      <p:pic>
        <p:nvPicPr>
          <p:cNvPr id="8" name="Рисунок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06553" y="2599508"/>
            <a:ext cx="1705213" cy="1733792"/>
          </a:xfrm>
          <a:prstGeom prst="rect">
            <a:avLst/>
          </a:prstGeom>
        </p:spPr>
      </p:pic>
      <p:pic>
        <p:nvPicPr>
          <p:cNvPr id="9" name="Рисунок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06553" y="1067617"/>
            <a:ext cx="1714739" cy="1733792"/>
          </a:xfrm>
          <a:prstGeom prst="rect">
            <a:avLst/>
          </a:prstGeom>
        </p:spPr>
      </p:pic>
      <p:pic>
        <p:nvPicPr>
          <p:cNvPr id="3" name="Рисунок 2"/>
          <p:cNvPicPr>
            <a:picLocks noChangeAspect="1"/>
          </p:cNvPicPr>
          <p:nvPr/>
        </p:nvPicPr>
        <p:blipFill>
          <a:blip r:embed="rId7"/>
          <a:stretch>
            <a:fillRect/>
          </a:stretch>
        </p:blipFill>
        <p:spPr>
          <a:xfrm>
            <a:off x="2426187" y="4333300"/>
            <a:ext cx="1585580" cy="2180709"/>
          </a:xfrm>
          <a:prstGeom prst="rect">
            <a:avLst/>
          </a:prstGeom>
        </p:spPr>
      </p:pic>
      <p:pic>
        <p:nvPicPr>
          <p:cNvPr id="10" name="Рисунок 9"/>
          <p:cNvPicPr>
            <a:picLocks noChangeAspect="1"/>
          </p:cNvPicPr>
          <p:nvPr/>
        </p:nvPicPr>
        <p:blipFill>
          <a:blip r:embed="rId8"/>
          <a:stretch>
            <a:fillRect/>
          </a:stretch>
        </p:blipFill>
        <p:spPr>
          <a:xfrm>
            <a:off x="944651" y="4914330"/>
            <a:ext cx="1361902" cy="1551783"/>
          </a:xfrm>
          <a:prstGeom prst="rect">
            <a:avLst/>
          </a:prstGeom>
        </p:spPr>
      </p:pic>
    </p:spTree>
    <p:extLst>
      <p:ext uri="{BB962C8B-B14F-4D97-AF65-F5344CB8AC3E}">
        <p14:creationId xmlns:p14="http://schemas.microsoft.com/office/powerpoint/2010/main" val="14866890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6"/>
            <a:ext cx="10515600" cy="875846"/>
          </a:xfrm>
        </p:spPr>
        <p:txBody>
          <a:bodyPr>
            <a:normAutofit/>
          </a:bodyPr>
          <a:lstStyle/>
          <a:p>
            <a:r>
              <a:rPr lang="ru-RU" sz="3600" b="1" dirty="0">
                <a:solidFill>
                  <a:srgbClr val="FF0000"/>
                </a:solidFill>
              </a:rPr>
              <a:t>             Окраска декоративно - защитного слоя</a:t>
            </a:r>
          </a:p>
        </p:txBody>
      </p:sp>
      <p:pic>
        <p:nvPicPr>
          <p:cNvPr id="5" name="Объект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41254" y="1352006"/>
            <a:ext cx="3360483" cy="2403485"/>
          </a:xfrm>
        </p:spPr>
      </p:pic>
      <p:sp>
        <p:nvSpPr>
          <p:cNvPr id="4" name="Объект 3"/>
          <p:cNvSpPr>
            <a:spLocks noGrp="1"/>
          </p:cNvSpPr>
          <p:nvPr>
            <p:ph sz="half" idx="2"/>
          </p:nvPr>
        </p:nvSpPr>
        <p:spPr>
          <a:xfrm>
            <a:off x="4428309" y="1045030"/>
            <a:ext cx="6925491" cy="5486400"/>
          </a:xfrm>
        </p:spPr>
        <p:txBody>
          <a:bodyPr>
            <a:noAutofit/>
          </a:bodyPr>
          <a:lstStyle/>
          <a:p>
            <a:pPr>
              <a:buClr>
                <a:srgbClr val="FF0000"/>
              </a:buClr>
              <a:buFont typeface="Wingdings" panose="05000000000000000000" pitchFamily="2" charset="2"/>
              <a:buChar char="Ø"/>
            </a:pPr>
            <a:r>
              <a:rPr lang="ru-RU" sz="2000" dirty="0"/>
              <a:t>Окрашивают минеральные декоративные штукатурки СТ35, СТ137, </a:t>
            </a:r>
            <a:r>
              <a:rPr lang="ru-RU" sz="2000" dirty="0" err="1"/>
              <a:t>Decor</a:t>
            </a:r>
            <a:r>
              <a:rPr lang="ru-RU" sz="2000" dirty="0"/>
              <a:t> </a:t>
            </a:r>
            <a:r>
              <a:rPr lang="ru-RU" sz="2000" dirty="0" err="1"/>
              <a:t>Plus</a:t>
            </a:r>
            <a:r>
              <a:rPr lang="ru-RU" sz="2000" dirty="0"/>
              <a:t>. База и </a:t>
            </a:r>
            <a:r>
              <a:rPr lang="ru-RU" sz="2000" dirty="0" err="1"/>
              <a:t>Транспарентные</a:t>
            </a:r>
            <a:r>
              <a:rPr lang="ru-RU" sz="2000" dirty="0"/>
              <a:t> (кроме СТ44).</a:t>
            </a:r>
          </a:p>
          <a:p>
            <a:pPr>
              <a:buClr>
                <a:srgbClr val="FF0000"/>
              </a:buClr>
              <a:buFont typeface="Wingdings" panose="05000000000000000000" pitchFamily="2" charset="2"/>
              <a:buChar char="§"/>
            </a:pPr>
            <a:r>
              <a:rPr lang="ru-RU" sz="2000" dirty="0"/>
              <a:t>Акриловыми красками CT 42,  CT 44 через 7 дней.</a:t>
            </a:r>
          </a:p>
          <a:p>
            <a:pPr>
              <a:buClr>
                <a:srgbClr val="FF0000"/>
              </a:buClr>
              <a:buFont typeface="Wingdings" panose="05000000000000000000" pitchFamily="2" charset="2"/>
              <a:buChar char="§"/>
            </a:pPr>
            <a:r>
              <a:rPr lang="ru-RU" sz="2000" dirty="0"/>
              <a:t>Силиконовой краской CT 48 через 7 дней.</a:t>
            </a:r>
          </a:p>
          <a:p>
            <a:pPr>
              <a:buClr>
                <a:srgbClr val="FF0000"/>
              </a:buClr>
              <a:buFont typeface="Wingdings" panose="05000000000000000000" pitchFamily="2" charset="2"/>
              <a:buChar char="§"/>
            </a:pPr>
            <a:r>
              <a:rPr lang="ru-RU" sz="2000" dirty="0"/>
              <a:t>Силикатной краской CT 54 (жидкое калийное стекло), через 3 дня. </a:t>
            </a:r>
          </a:p>
          <a:p>
            <a:pPr>
              <a:buClr>
                <a:srgbClr val="FF0000"/>
              </a:buClr>
              <a:buFont typeface="Wingdings" panose="05000000000000000000" pitchFamily="2" charset="2"/>
              <a:buChar char="Ø"/>
            </a:pPr>
            <a:r>
              <a:rPr lang="ru-RU" sz="2000" dirty="0"/>
              <a:t>При необходимости поверхность грунтуется грунтовкой     СТ 17.</a:t>
            </a:r>
          </a:p>
          <a:p>
            <a:pPr>
              <a:buClr>
                <a:srgbClr val="FF0000"/>
              </a:buClr>
              <a:buFont typeface="Wingdings" panose="05000000000000000000" pitchFamily="2" charset="2"/>
              <a:buChar char="Ø"/>
            </a:pPr>
            <a:r>
              <a:rPr lang="ru-RU" sz="2000" dirty="0"/>
              <a:t>Окрасочное покрытие наносится за два прохода при помощи кисти, валика или краскопульта, расход 300 </a:t>
            </a:r>
            <a:r>
              <a:rPr lang="ru-RU" sz="2000" dirty="0" err="1"/>
              <a:t>гр</a:t>
            </a:r>
            <a:r>
              <a:rPr lang="ru-RU" sz="2000" dirty="0"/>
              <a:t>/м2.</a:t>
            </a:r>
          </a:p>
          <a:p>
            <a:pPr>
              <a:buClr>
                <a:srgbClr val="FF0000"/>
              </a:buClr>
              <a:buFont typeface="Wingdings" panose="05000000000000000000" pitchFamily="2" charset="2"/>
              <a:buChar char="Ø"/>
            </a:pPr>
            <a:r>
              <a:rPr lang="ru-RU" sz="2000" dirty="0"/>
              <a:t>Второй слой можно наносить через:</a:t>
            </a:r>
          </a:p>
          <a:p>
            <a:pPr>
              <a:buClr>
                <a:srgbClr val="FF0000"/>
              </a:buClr>
              <a:buFont typeface="Wingdings" panose="05000000000000000000" pitchFamily="2" charset="2"/>
              <a:buChar char="§"/>
            </a:pPr>
            <a:r>
              <a:rPr lang="ru-RU" sz="2000" dirty="0"/>
              <a:t>4-5 часов для акриловых красок  CT 42,  CT 44;</a:t>
            </a:r>
          </a:p>
          <a:p>
            <a:pPr>
              <a:buClr>
                <a:srgbClr val="FF0000"/>
              </a:buClr>
              <a:buFont typeface="Wingdings" panose="05000000000000000000" pitchFamily="2" charset="2"/>
              <a:buChar char="§"/>
            </a:pPr>
            <a:r>
              <a:rPr lang="ru-RU" sz="2000" dirty="0"/>
              <a:t>12-24 часов для силиконовой краски  CT 48</a:t>
            </a:r>
          </a:p>
          <a:p>
            <a:pPr>
              <a:buClr>
                <a:srgbClr val="FF0000"/>
              </a:buClr>
              <a:buFont typeface="Wingdings" panose="05000000000000000000" pitchFamily="2" charset="2"/>
              <a:buChar char="§"/>
            </a:pPr>
            <a:r>
              <a:rPr lang="ru-RU" sz="2000" dirty="0"/>
              <a:t>12 часов для силикатной краски  CT 54;.</a:t>
            </a:r>
          </a:p>
          <a:p>
            <a:pPr>
              <a:buClr>
                <a:srgbClr val="FF0000"/>
              </a:buClr>
              <a:buFont typeface="Wingdings" panose="05000000000000000000" pitchFamily="2" charset="2"/>
              <a:buChar char="Ø"/>
            </a:pPr>
            <a:r>
              <a:rPr lang="ru-RU" sz="2000" dirty="0"/>
              <a:t>Краска CT 54 имеет сильную щелочную реакцию и вызывает обесцвечивание.</a:t>
            </a:r>
          </a:p>
        </p:txBody>
      </p:sp>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254" y="3866525"/>
            <a:ext cx="3557397" cy="2403647"/>
          </a:xfrm>
          <a:prstGeom prst="rect">
            <a:avLst/>
          </a:prstGeom>
        </p:spPr>
      </p:pic>
      <p:pic>
        <p:nvPicPr>
          <p:cNvPr id="3" name="Рисунок 2"/>
          <p:cNvPicPr>
            <a:picLocks noChangeAspect="1"/>
          </p:cNvPicPr>
          <p:nvPr/>
        </p:nvPicPr>
        <p:blipFill>
          <a:blip r:embed="rId4"/>
          <a:stretch>
            <a:fillRect/>
          </a:stretch>
        </p:blipFill>
        <p:spPr>
          <a:xfrm>
            <a:off x="598775" y="1352006"/>
            <a:ext cx="852083" cy="812266"/>
          </a:xfrm>
          <a:prstGeom prst="rect">
            <a:avLst/>
          </a:prstGeom>
        </p:spPr>
      </p:pic>
      <p:pic>
        <p:nvPicPr>
          <p:cNvPr id="7" name="Рисунок 6"/>
          <p:cNvPicPr>
            <a:picLocks noChangeAspect="1"/>
          </p:cNvPicPr>
          <p:nvPr/>
        </p:nvPicPr>
        <p:blipFill>
          <a:blip r:embed="rId5"/>
          <a:stretch>
            <a:fillRect/>
          </a:stretch>
        </p:blipFill>
        <p:spPr>
          <a:xfrm>
            <a:off x="1447904" y="1413158"/>
            <a:ext cx="790234" cy="751114"/>
          </a:xfrm>
          <a:prstGeom prst="rect">
            <a:avLst/>
          </a:prstGeom>
        </p:spPr>
      </p:pic>
    </p:spTree>
    <p:extLst>
      <p:ext uri="{BB962C8B-B14F-4D97-AF65-F5344CB8AC3E}">
        <p14:creationId xmlns:p14="http://schemas.microsoft.com/office/powerpoint/2010/main" val="32769653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848533"/>
          </a:xfrm>
        </p:spPr>
        <p:txBody>
          <a:bodyPr>
            <a:normAutofit fontScale="90000"/>
          </a:bodyPr>
          <a:lstStyle/>
          <a:p>
            <a:pPr algn="ctr"/>
            <a:r>
              <a:rPr lang="ru-RU" sz="3600" b="1" dirty="0">
                <a:solidFill>
                  <a:srgbClr val="FF0000"/>
                </a:solidFill>
              </a:rPr>
              <a:t>     </a:t>
            </a:r>
            <a:r>
              <a:rPr lang="ru-RU" sz="3600" b="1" dirty="0">
                <a:solidFill>
                  <a:srgbClr val="FF0000"/>
                </a:solidFill>
                <a:latin typeface="Arial" panose="020B0604020202020204" pitchFamily="34" charset="0"/>
                <a:cs typeface="Arial" panose="020B0604020202020204" pitchFamily="34" charset="0"/>
              </a:rPr>
              <a:t>Акриловая,  «Мозаичная» декоративная штукатурка </a:t>
            </a:r>
            <a:r>
              <a:rPr lang="ru-RU" sz="3600" b="1" dirty="0" err="1">
                <a:solidFill>
                  <a:srgbClr val="FF0000"/>
                </a:solidFill>
                <a:latin typeface="Arial" panose="020B0604020202020204" pitchFamily="34" charset="0"/>
                <a:cs typeface="Arial" panose="020B0604020202020204" pitchFamily="34" charset="0"/>
              </a:rPr>
              <a:t>Ceresit</a:t>
            </a:r>
            <a:r>
              <a:rPr lang="ru-RU" sz="3600" b="1" dirty="0">
                <a:solidFill>
                  <a:srgbClr val="FF0000"/>
                </a:solidFill>
                <a:latin typeface="Arial" panose="020B0604020202020204" pitchFamily="34" charset="0"/>
                <a:cs typeface="Arial" panose="020B0604020202020204" pitchFamily="34" charset="0"/>
              </a:rPr>
              <a:t> СТ 77</a:t>
            </a:r>
            <a:endParaRPr lang="ru-RU" sz="3600" dirty="0">
              <a:latin typeface="Arial" panose="020B0604020202020204" pitchFamily="34" charset="0"/>
              <a:cs typeface="Arial" panose="020B0604020202020204" pitchFamily="34" charset="0"/>
            </a:endParaRPr>
          </a:p>
        </p:txBody>
      </p:sp>
      <p:sp>
        <p:nvSpPr>
          <p:cNvPr id="4" name="Объект 3"/>
          <p:cNvSpPr>
            <a:spLocks noGrp="1"/>
          </p:cNvSpPr>
          <p:nvPr>
            <p:ph sz="half" idx="2"/>
          </p:nvPr>
        </p:nvSpPr>
        <p:spPr>
          <a:xfrm>
            <a:off x="4596938" y="1562293"/>
            <a:ext cx="6756862" cy="4614670"/>
          </a:xfrm>
        </p:spPr>
        <p:txBody>
          <a:bodyPr>
            <a:normAutofit lnSpcReduction="10000"/>
          </a:bodyPr>
          <a:lstStyle/>
          <a:p>
            <a:pPr>
              <a:buClr>
                <a:srgbClr val="FF0000"/>
              </a:buClr>
              <a:buFont typeface="Wingdings" panose="05000000000000000000" pitchFamily="2" charset="2"/>
              <a:buChar char="Ø"/>
            </a:pPr>
            <a:r>
              <a:rPr lang="ru-RU" sz="2000" dirty="0"/>
              <a:t>СТ 77( 1.4 – 2.0 мм) – готовая к применению, состоит из цветной мраморной, кварцевой  крошки и акрилового  связующего. </a:t>
            </a:r>
          </a:p>
          <a:p>
            <a:pPr>
              <a:buClr>
                <a:srgbClr val="FF0000"/>
              </a:buClr>
              <a:buFont typeface="Wingdings" panose="05000000000000000000" pitchFamily="2" charset="2"/>
              <a:buChar char="Ø"/>
            </a:pPr>
            <a:r>
              <a:rPr lang="ru-RU" sz="2000" dirty="0"/>
              <a:t>Покрытие  достаточно прочное и износостойкое, для внутренних и наружных работ, не паропроницаема.</a:t>
            </a:r>
          </a:p>
          <a:p>
            <a:pPr>
              <a:buClr>
                <a:srgbClr val="FF0000"/>
              </a:buClr>
              <a:buFont typeface="Wingdings" panose="05000000000000000000" pitchFamily="2" charset="2"/>
              <a:buChar char="Ø"/>
            </a:pPr>
            <a:r>
              <a:rPr lang="ru-RU" sz="2000" dirty="0"/>
              <a:t>48 цветовых композиций. </a:t>
            </a:r>
            <a:r>
              <a:rPr lang="ru-RU" sz="2000" dirty="0" err="1"/>
              <a:t>Атмосферо</a:t>
            </a:r>
            <a:r>
              <a:rPr lang="ru-RU" sz="2000" dirty="0"/>
              <a:t> и морозостойкая.</a:t>
            </a:r>
          </a:p>
          <a:p>
            <a:pPr>
              <a:buClr>
                <a:srgbClr val="FF0000"/>
              </a:buClr>
              <a:buFont typeface="Wingdings" panose="05000000000000000000" pitchFamily="2" charset="2"/>
              <a:buChar char="Ø"/>
            </a:pPr>
            <a:r>
              <a:rPr lang="ru-RU" sz="2000" dirty="0"/>
              <a:t> Применяется  - в коридорах, холлах, входных группах, парапетах, цоколях, где нужна антивандальная защита.</a:t>
            </a:r>
          </a:p>
          <a:p>
            <a:pPr>
              <a:buClr>
                <a:srgbClr val="FF0000"/>
              </a:buClr>
              <a:buFont typeface="Wingdings" panose="05000000000000000000" pitchFamily="2" charset="2"/>
              <a:buChar char="Ø"/>
            </a:pPr>
            <a:r>
              <a:rPr lang="ru-RU" sz="2000" dirty="0"/>
              <a:t>«Мозаичная» штукатурка </a:t>
            </a:r>
            <a:r>
              <a:rPr lang="ru-RU" sz="2000" dirty="0" err="1"/>
              <a:t>Ceresit</a:t>
            </a:r>
            <a:r>
              <a:rPr lang="ru-RU" sz="2000" dirty="0"/>
              <a:t> CT 77 наносится при помощи терки из нержавеющей стали и заглаживается той же теркой.</a:t>
            </a:r>
          </a:p>
          <a:p>
            <a:pPr>
              <a:buClr>
                <a:srgbClr val="FF0000"/>
              </a:buClr>
              <a:buFont typeface="Wingdings" panose="05000000000000000000" pitchFamily="2" charset="2"/>
              <a:buChar char="Ø"/>
            </a:pPr>
            <a:r>
              <a:rPr lang="ru-RU" sz="2000" dirty="0"/>
              <a:t> Температура применения +5 +30 С.</a:t>
            </a:r>
          </a:p>
          <a:p>
            <a:pPr>
              <a:buClr>
                <a:srgbClr val="FF0000"/>
              </a:buClr>
              <a:buFont typeface="Wingdings" panose="05000000000000000000" pitchFamily="2" charset="2"/>
              <a:buChar char="Ø"/>
            </a:pPr>
            <a:r>
              <a:rPr lang="ru-RU" sz="2000" dirty="0"/>
              <a:t> Устойчива к дождю через три дня. </a:t>
            </a:r>
          </a:p>
          <a:p>
            <a:pPr>
              <a:buClr>
                <a:srgbClr val="FF0000"/>
              </a:buClr>
              <a:buFont typeface="Wingdings" panose="05000000000000000000" pitchFamily="2" charset="2"/>
              <a:buChar char="Ø"/>
            </a:pPr>
            <a:r>
              <a:rPr lang="ru-RU" sz="2000" dirty="0"/>
              <a:t>Температура эксплуатации – 50 + 70 С.</a:t>
            </a:r>
          </a:p>
          <a:p>
            <a:endParaRPr lang="ru-RU" dirty="0"/>
          </a:p>
        </p:txBody>
      </p:sp>
      <p:pic>
        <p:nvPicPr>
          <p:cNvPr id="6" name="Рисунок 5"/>
          <p:cNvPicPr>
            <a:picLocks noChangeAspect="1"/>
          </p:cNvPicPr>
          <p:nvPr/>
        </p:nvPicPr>
        <p:blipFill>
          <a:blip r:embed="rId2"/>
          <a:stretch>
            <a:fillRect/>
          </a:stretch>
        </p:blipFill>
        <p:spPr>
          <a:xfrm>
            <a:off x="1017150" y="3703880"/>
            <a:ext cx="3416530" cy="2394064"/>
          </a:xfrm>
          <a:prstGeom prst="rect">
            <a:avLst/>
          </a:prstGeom>
        </p:spPr>
      </p:pic>
      <p:pic>
        <p:nvPicPr>
          <p:cNvPr id="8" name="Объект 7"/>
          <p:cNvPicPr>
            <a:picLocks noGrp="1" noChangeAspect="1"/>
          </p:cNvPicPr>
          <p:nvPr>
            <p:ph sz="half" idx="1"/>
          </p:nvPr>
        </p:nvPicPr>
        <p:blipFill>
          <a:blip r:embed="rId3"/>
          <a:stretch>
            <a:fillRect/>
          </a:stretch>
        </p:blipFill>
        <p:spPr>
          <a:xfrm>
            <a:off x="1017150" y="1795049"/>
            <a:ext cx="1820482" cy="1970616"/>
          </a:xfrm>
          <a:prstGeom prst="rect">
            <a:avLst/>
          </a:prstGeom>
        </p:spPr>
      </p:pic>
      <p:pic>
        <p:nvPicPr>
          <p:cNvPr id="9" name="Рисунок 8"/>
          <p:cNvPicPr>
            <a:picLocks noChangeAspect="1"/>
          </p:cNvPicPr>
          <p:nvPr/>
        </p:nvPicPr>
        <p:blipFill>
          <a:blip r:embed="rId4"/>
          <a:stretch>
            <a:fillRect/>
          </a:stretch>
        </p:blipFill>
        <p:spPr>
          <a:xfrm>
            <a:off x="2414380" y="2751380"/>
            <a:ext cx="2019300" cy="952500"/>
          </a:xfrm>
          <a:prstGeom prst="rect">
            <a:avLst/>
          </a:prstGeom>
        </p:spPr>
      </p:pic>
    </p:spTree>
    <p:extLst>
      <p:ext uri="{BB962C8B-B14F-4D97-AF65-F5344CB8AC3E}">
        <p14:creationId xmlns:p14="http://schemas.microsoft.com/office/powerpoint/2010/main" val="22209119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6"/>
            <a:ext cx="10515600" cy="954224"/>
          </a:xfrm>
        </p:spPr>
        <p:txBody>
          <a:bodyPr>
            <a:normAutofit/>
          </a:bodyPr>
          <a:lstStyle/>
          <a:p>
            <a:r>
              <a:rPr lang="ru-RU" sz="4000" b="1" dirty="0">
                <a:solidFill>
                  <a:srgbClr val="FF0000"/>
                </a:solidFill>
              </a:rPr>
              <a:t>  Монтаж фасада при пониженных температурах</a:t>
            </a:r>
          </a:p>
        </p:txBody>
      </p:sp>
      <p:pic>
        <p:nvPicPr>
          <p:cNvPr id="5" name="Объект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81584" y="1312040"/>
            <a:ext cx="1419423" cy="2457793"/>
          </a:xfrm>
        </p:spPr>
      </p:pic>
      <p:sp>
        <p:nvSpPr>
          <p:cNvPr id="4" name="Объект 3"/>
          <p:cNvSpPr>
            <a:spLocks noGrp="1"/>
          </p:cNvSpPr>
          <p:nvPr>
            <p:ph sz="half" idx="2"/>
          </p:nvPr>
        </p:nvSpPr>
        <p:spPr>
          <a:xfrm>
            <a:off x="3722914" y="1319350"/>
            <a:ext cx="7630886" cy="4857613"/>
          </a:xfrm>
        </p:spPr>
        <p:txBody>
          <a:bodyPr>
            <a:noAutofit/>
          </a:bodyPr>
          <a:lstStyle/>
          <a:p>
            <a:pPr>
              <a:buClr>
                <a:srgbClr val="FF0000"/>
              </a:buClr>
              <a:buFont typeface="Wingdings" panose="05000000000000000000" pitchFamily="2" charset="2"/>
              <a:buChar char="Ø"/>
            </a:pPr>
            <a:r>
              <a:rPr lang="ru-RU" sz="1800" dirty="0"/>
              <a:t>Для работ при температуре воздух от -10 до +20 С применяют:</a:t>
            </a:r>
          </a:p>
          <a:p>
            <a:pPr marL="0" indent="0">
              <a:buNone/>
            </a:pPr>
            <a:r>
              <a:rPr lang="ru-RU" sz="1800" dirty="0"/>
              <a:t>  СТ85 "Зима", СТ190 "Зима", СТ35 "Зима", СТ137 "Зима", </a:t>
            </a:r>
            <a:r>
              <a:rPr lang="ru-RU" sz="1800" dirty="0" err="1"/>
              <a:t>Thermo</a:t>
            </a:r>
            <a:r>
              <a:rPr lang="ru-RU" sz="1800" dirty="0"/>
              <a:t> </a:t>
            </a:r>
            <a:r>
              <a:rPr lang="ru-RU" sz="1800" dirty="0" err="1"/>
              <a:t>Universal</a:t>
            </a:r>
            <a:r>
              <a:rPr lang="ru-RU" sz="1800" dirty="0"/>
              <a:t> "Зима", СТ84.</a:t>
            </a:r>
          </a:p>
          <a:p>
            <a:pPr>
              <a:buClr>
                <a:srgbClr val="FF0000"/>
              </a:buClr>
              <a:buFont typeface="Wingdings" panose="05000000000000000000" pitchFamily="2" charset="2"/>
              <a:buChar char="Ø"/>
            </a:pPr>
            <a:r>
              <a:rPr lang="ru-RU" sz="1800" dirty="0"/>
              <a:t>Сухая смесь затворяется водой +35 С.</a:t>
            </a:r>
          </a:p>
          <a:p>
            <a:pPr>
              <a:buClr>
                <a:srgbClr val="FF0000"/>
              </a:buClr>
              <a:buFont typeface="Wingdings" panose="05000000000000000000" pitchFamily="2" charset="2"/>
              <a:buChar char="Ø"/>
            </a:pPr>
            <a:r>
              <a:rPr lang="ru-RU" sz="1800" dirty="0"/>
              <a:t>К </a:t>
            </a:r>
            <a:r>
              <a:rPr lang="ru-RU" sz="1800" dirty="0" err="1"/>
              <a:t>дюбелированию</a:t>
            </a:r>
            <a:r>
              <a:rPr lang="ru-RU" sz="1800" dirty="0"/>
              <a:t> можно приступить через 5 суток.</a:t>
            </a:r>
          </a:p>
          <a:p>
            <a:pPr>
              <a:buClr>
                <a:srgbClr val="FF0000"/>
              </a:buClr>
              <a:buFont typeface="Wingdings" panose="05000000000000000000" pitchFamily="2" charset="2"/>
              <a:buChar char="Ø"/>
            </a:pPr>
            <a:r>
              <a:rPr lang="ru-RU" sz="1800" dirty="0"/>
              <a:t>Температура воздуха не должна опускаться ниже -10 С в течении 3-х суток.</a:t>
            </a:r>
          </a:p>
          <a:p>
            <a:pPr>
              <a:buClr>
                <a:srgbClr val="FF0000"/>
              </a:buClr>
              <a:buFont typeface="Wingdings" panose="05000000000000000000" pitchFamily="2" charset="2"/>
              <a:buChar char="Ø"/>
            </a:pPr>
            <a:r>
              <a:rPr lang="ru-RU" sz="1800" dirty="0"/>
              <a:t>При температуре ниже  -10 С, сильном ветре, атмосферных осадках, работы производятся в тепловом контуре.</a:t>
            </a:r>
          </a:p>
          <a:p>
            <a:pPr>
              <a:buClr>
                <a:srgbClr val="FF0000"/>
              </a:buClr>
              <a:buFont typeface="Wingdings" panose="05000000000000000000" pitchFamily="2" charset="2"/>
              <a:buChar char="Ø"/>
            </a:pPr>
            <a:r>
              <a:rPr lang="ru-RU" sz="1800" dirty="0"/>
              <a:t>При температуре ниже +5 С грунтовки СТ17 и СТ16 не применяются.</a:t>
            </a:r>
          </a:p>
          <a:p>
            <a:pPr>
              <a:buClr>
                <a:srgbClr val="FF0000"/>
              </a:buClr>
              <a:buFont typeface="Wingdings" panose="05000000000000000000" pitchFamily="2" charset="2"/>
              <a:buChar char="Ø"/>
            </a:pPr>
            <a:r>
              <a:rPr lang="ru-RU" sz="1800" dirty="0"/>
              <a:t>Нанесение декоративного слоя не ранее чем через 7 суток.</a:t>
            </a:r>
          </a:p>
          <a:p>
            <a:pPr>
              <a:buClr>
                <a:srgbClr val="FF0000"/>
              </a:buClr>
              <a:buFont typeface="Wingdings" panose="05000000000000000000" pitchFamily="2" charset="2"/>
              <a:buChar char="Ø"/>
            </a:pPr>
            <a:r>
              <a:rPr lang="ru-RU" sz="1800" dirty="0"/>
              <a:t>Минеральные штукатурки СТ35 и СТ137 наносятся от 0 С до +20 С без теплоизоляции,  -10 С до +20 С </a:t>
            </a:r>
            <a:r>
              <a:rPr lang="ru-RU" sz="1800" dirty="0" err="1"/>
              <a:t>с</a:t>
            </a:r>
            <a:r>
              <a:rPr lang="ru-RU" sz="1800" dirty="0"/>
              <a:t> теплоизоляцией.</a:t>
            </a:r>
          </a:p>
          <a:p>
            <a:pPr>
              <a:buClr>
                <a:srgbClr val="FF0000"/>
              </a:buClr>
              <a:buFont typeface="Wingdings" panose="05000000000000000000" pitchFamily="2" charset="2"/>
              <a:buChar char="Ø"/>
            </a:pPr>
            <a:r>
              <a:rPr lang="ru-RU" sz="1800" dirty="0"/>
              <a:t>Окраска СТ42, СТ44, СТ48, СТ54 через 7 суток, если в период выполнения работ и после температура не опускалась ниже +5 С. Через 14 суток при среднесуточной температуре +10 С.</a:t>
            </a:r>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8542" y="1319350"/>
            <a:ext cx="1577805" cy="2623182"/>
          </a:xfrm>
          <a:prstGeom prst="rect">
            <a:avLst/>
          </a:prstGeom>
        </p:spPr>
      </p:pic>
      <p:pic>
        <p:nvPicPr>
          <p:cNvPr id="11" name="Рисунок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8098" y="1916255"/>
            <a:ext cx="424336" cy="1860888"/>
          </a:xfrm>
          <a:prstGeom prst="rect">
            <a:avLst/>
          </a:prstGeom>
        </p:spPr>
      </p:pic>
      <p:pic>
        <p:nvPicPr>
          <p:cNvPr id="12" name="Рисунок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1558" y="3942532"/>
            <a:ext cx="1563359" cy="2589314"/>
          </a:xfrm>
          <a:prstGeom prst="rect">
            <a:avLst/>
          </a:prstGeom>
        </p:spPr>
      </p:pic>
      <p:pic>
        <p:nvPicPr>
          <p:cNvPr id="13" name="Рисунок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89067" y="3942532"/>
            <a:ext cx="1602405" cy="2694656"/>
          </a:xfrm>
          <a:prstGeom prst="rect">
            <a:avLst/>
          </a:prstGeom>
        </p:spPr>
      </p:pic>
      <p:pic>
        <p:nvPicPr>
          <p:cNvPr id="14" name="Рисунок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74090" y="3956967"/>
            <a:ext cx="1504687" cy="2529430"/>
          </a:xfrm>
          <a:prstGeom prst="rect">
            <a:avLst/>
          </a:prstGeom>
        </p:spPr>
      </p:pic>
    </p:spTree>
    <p:extLst>
      <p:ext uri="{BB962C8B-B14F-4D97-AF65-F5344CB8AC3E}">
        <p14:creationId xmlns:p14="http://schemas.microsoft.com/office/powerpoint/2010/main" val="30583605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6"/>
            <a:ext cx="10515600" cy="601526"/>
          </a:xfrm>
        </p:spPr>
        <p:txBody>
          <a:bodyPr>
            <a:normAutofit fontScale="90000"/>
          </a:bodyPr>
          <a:lstStyle/>
          <a:p>
            <a:r>
              <a:rPr lang="ru-RU" b="1" dirty="0">
                <a:solidFill>
                  <a:srgbClr val="FF0000"/>
                </a:solidFill>
              </a:rPr>
              <a:t>     Устройство системы с клинкерной плиткой</a:t>
            </a:r>
          </a:p>
        </p:txBody>
      </p:sp>
      <p:pic>
        <p:nvPicPr>
          <p:cNvPr id="5" name="Объект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81812" y="1434012"/>
            <a:ext cx="2382777" cy="2319935"/>
          </a:xfrm>
        </p:spPr>
      </p:pic>
      <p:sp>
        <p:nvSpPr>
          <p:cNvPr id="4" name="Объект 3"/>
          <p:cNvSpPr>
            <a:spLocks noGrp="1"/>
          </p:cNvSpPr>
          <p:nvPr>
            <p:ph sz="half" idx="2"/>
          </p:nvPr>
        </p:nvSpPr>
        <p:spPr>
          <a:xfrm>
            <a:off x="3357155" y="1254034"/>
            <a:ext cx="7996646" cy="5212080"/>
          </a:xfrm>
        </p:spPr>
        <p:txBody>
          <a:bodyPr>
            <a:noAutofit/>
          </a:bodyPr>
          <a:lstStyle/>
          <a:p>
            <a:pPr>
              <a:buClr>
                <a:srgbClr val="FF0000"/>
              </a:buClr>
              <a:buFont typeface="Wingdings" panose="05000000000000000000" pitchFamily="2" charset="2"/>
              <a:buChar char="Ø"/>
            </a:pPr>
            <a:r>
              <a:rPr lang="ru-RU" sz="1800" dirty="0"/>
              <a:t>Класс пожарной безопасности КО - подтвержден испытаниями.</a:t>
            </a:r>
          </a:p>
          <a:p>
            <a:pPr>
              <a:buClr>
                <a:srgbClr val="FF0000"/>
              </a:buClr>
              <a:buFont typeface="Wingdings" panose="05000000000000000000" pitchFamily="2" charset="2"/>
              <a:buChar char="Ø"/>
            </a:pPr>
            <a:r>
              <a:rPr lang="ru-RU" sz="1800" dirty="0"/>
              <a:t>Углы дверных и оконных проемов усиливают сеткой не менее 400х300 мм.</a:t>
            </a:r>
          </a:p>
          <a:p>
            <a:pPr>
              <a:buClr>
                <a:srgbClr val="FF0000"/>
              </a:buClr>
              <a:buFont typeface="Wingdings" panose="05000000000000000000" pitchFamily="2" charset="2"/>
              <a:buChar char="Ø"/>
            </a:pPr>
            <a:r>
              <a:rPr lang="ru-RU" sz="1800" dirty="0"/>
              <a:t>Устанавливают примыкающие профили, капельники, наружные углы армируют профилями с сеткой.</a:t>
            </a:r>
          </a:p>
          <a:p>
            <a:pPr>
              <a:buClr>
                <a:srgbClr val="FF0000"/>
              </a:buClr>
              <a:buFont typeface="Wingdings" panose="05000000000000000000" pitchFamily="2" charset="2"/>
              <a:buChar char="Ø"/>
            </a:pPr>
            <a:r>
              <a:rPr lang="ru-RU" sz="1800" dirty="0"/>
              <a:t>На поверхность утеплителя наносят клеевую смесь СТ85 или Ст190 слоем не менее 5 мм. Утапливают панцирную сетку 200 - 220 г/м2 или две стандартные сетки 160 г/м2.</a:t>
            </a:r>
          </a:p>
          <a:p>
            <a:pPr>
              <a:buClr>
                <a:srgbClr val="FF0000"/>
              </a:buClr>
              <a:buFont typeface="Wingdings" panose="05000000000000000000" pitchFamily="2" charset="2"/>
              <a:buChar char="Ø"/>
            </a:pPr>
            <a:r>
              <a:rPr lang="ru-RU" sz="1800" dirty="0"/>
              <a:t>Устанавливают тарельчатые дюбеля не менее 2 </a:t>
            </a:r>
            <a:r>
              <a:rPr lang="ru-RU" sz="1800" dirty="0" err="1"/>
              <a:t>шт</a:t>
            </a:r>
            <a:r>
              <a:rPr lang="ru-RU" sz="1800" dirty="0"/>
              <a:t>/м2.</a:t>
            </a:r>
          </a:p>
          <a:p>
            <a:pPr>
              <a:buClr>
                <a:srgbClr val="FF0000"/>
              </a:buClr>
              <a:buFont typeface="Wingdings" panose="05000000000000000000" pitchFamily="2" charset="2"/>
              <a:buChar char="Ø"/>
            </a:pPr>
            <a:r>
              <a:rPr lang="ru-RU" sz="1800" dirty="0"/>
              <a:t>Наносится второй слой, общая толщина базового слоя от 7 до 10 мм.</a:t>
            </a:r>
          </a:p>
          <a:p>
            <a:pPr>
              <a:buClr>
                <a:srgbClr val="FF0000"/>
              </a:buClr>
              <a:buFont typeface="Wingdings" panose="05000000000000000000" pitchFamily="2" charset="2"/>
              <a:buChar char="Ø"/>
            </a:pPr>
            <a:r>
              <a:rPr lang="ru-RU" sz="1800" dirty="0"/>
              <a:t>Не менее чем через 7 суток наклеивают облицовочную клинкерную плитку клеем СМ17 слоем 3 мм, толщина плитки от 7 до 15 мм. Суммарная масса плитки не более 26 кг/м2. На цоколе не более 40 кг/м2.</a:t>
            </a:r>
          </a:p>
          <a:p>
            <a:pPr>
              <a:buClr>
                <a:srgbClr val="FF0000"/>
              </a:buClr>
              <a:buFont typeface="Wingdings" panose="05000000000000000000" pitchFamily="2" charset="2"/>
              <a:buChar char="Ø"/>
            </a:pPr>
            <a:r>
              <a:rPr lang="ru-RU" sz="1800" dirty="0"/>
              <a:t>Швы,  не менее 10 мм, затирают СЕ43, СЕ89, не ранее чем через 14 суток.</a:t>
            </a:r>
          </a:p>
          <a:p>
            <a:pPr>
              <a:buClr>
                <a:srgbClr val="FF0000"/>
              </a:buClr>
              <a:buFont typeface="Wingdings" panose="05000000000000000000" pitchFamily="2" charset="2"/>
              <a:buChar char="Ø"/>
            </a:pPr>
            <a:r>
              <a:rPr lang="ru-RU" sz="1800" dirty="0"/>
              <a:t>В зданиях до двух этажей, длиной по фасаду 10-12 м, рекомендуются вертикальные деформационные швы, по углам.</a:t>
            </a:r>
          </a:p>
          <a:p>
            <a:pPr>
              <a:buClr>
                <a:srgbClr val="FF0000"/>
              </a:buClr>
              <a:buFont typeface="Wingdings" panose="05000000000000000000" pitchFamily="2" charset="2"/>
              <a:buChar char="Ø"/>
            </a:pPr>
            <a:r>
              <a:rPr lang="ru-RU" sz="1800" dirty="0"/>
              <a:t>При облицовке выше 6 м, устанавливается горизонтальный  профиль.</a:t>
            </a:r>
          </a:p>
        </p:txBody>
      </p:sp>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812" y="3894451"/>
            <a:ext cx="2257331" cy="1970772"/>
          </a:xfrm>
          <a:prstGeom prst="rect">
            <a:avLst/>
          </a:prstGeom>
        </p:spPr>
      </p:pic>
    </p:spTree>
    <p:extLst>
      <p:ext uri="{BB962C8B-B14F-4D97-AF65-F5344CB8AC3E}">
        <p14:creationId xmlns:p14="http://schemas.microsoft.com/office/powerpoint/2010/main" val="3060735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915035"/>
          </a:xfrm>
        </p:spPr>
        <p:txBody>
          <a:bodyPr>
            <a:normAutofit fontScale="90000"/>
          </a:bodyPr>
          <a:lstStyle/>
          <a:p>
            <a:r>
              <a:rPr lang="ru-RU" sz="3600" b="1" dirty="0">
                <a:solidFill>
                  <a:srgbClr val="FF0000"/>
                </a:solidFill>
              </a:rPr>
              <a:t>                         Декоративная коллекция VISAGE</a:t>
            </a:r>
            <a:br>
              <a:rPr lang="ru-RU" sz="3600" b="1" dirty="0">
                <a:solidFill>
                  <a:srgbClr val="FF0000"/>
                </a:solidFill>
              </a:rPr>
            </a:br>
            <a:r>
              <a:rPr lang="ru-RU" sz="3600" b="1" dirty="0">
                <a:solidFill>
                  <a:srgbClr val="FF0000"/>
                </a:solidFill>
              </a:rPr>
              <a:t>           Кирпичная кладка на мокром штукатурном фасаде.</a:t>
            </a:r>
          </a:p>
        </p:txBody>
      </p:sp>
      <p:pic>
        <p:nvPicPr>
          <p:cNvPr id="5" name="Объект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981891" y="1567583"/>
            <a:ext cx="2658181" cy="1218873"/>
          </a:xfrm>
        </p:spPr>
      </p:pic>
      <p:sp>
        <p:nvSpPr>
          <p:cNvPr id="4" name="Объект 3"/>
          <p:cNvSpPr>
            <a:spLocks noGrp="1"/>
          </p:cNvSpPr>
          <p:nvPr>
            <p:ph sz="half" idx="2"/>
          </p:nvPr>
        </p:nvSpPr>
        <p:spPr>
          <a:xfrm>
            <a:off x="6913301" y="1825625"/>
            <a:ext cx="4440500" cy="4144101"/>
          </a:xfrm>
        </p:spPr>
        <p:txBody>
          <a:bodyPr>
            <a:normAutofit lnSpcReduction="10000"/>
          </a:bodyPr>
          <a:lstStyle/>
          <a:p>
            <a:pPr>
              <a:buClr>
                <a:srgbClr val="FF0000"/>
              </a:buClr>
              <a:buFont typeface="Wingdings" panose="05000000000000000000" pitchFamily="2" charset="2"/>
              <a:buChar char="Ø"/>
            </a:pPr>
            <a:r>
              <a:rPr lang="ru-RU" sz="2000" dirty="0"/>
              <a:t>Акриловая грунтовка СТ16 колеруется под цвет покрытия. Например белая, наносится дважды валиком.</a:t>
            </a:r>
          </a:p>
          <a:p>
            <a:pPr>
              <a:buClr>
                <a:srgbClr val="FF0000"/>
              </a:buClr>
              <a:buFont typeface="Wingdings" panose="05000000000000000000" pitchFamily="2" charset="2"/>
              <a:buChar char="Ø"/>
            </a:pPr>
            <a:r>
              <a:rPr lang="ru-RU" sz="2000" dirty="0"/>
              <a:t> Трафарет (5 видов)- имитация </a:t>
            </a:r>
            <a:r>
              <a:rPr lang="ru-RU" sz="2000" dirty="0" err="1"/>
              <a:t>кипичной</a:t>
            </a:r>
            <a:r>
              <a:rPr lang="ru-RU" sz="2000" dirty="0"/>
              <a:t> кладки (1 </a:t>
            </a:r>
            <a:r>
              <a:rPr lang="ru-RU" sz="2000" dirty="0" err="1"/>
              <a:t>шт</a:t>
            </a:r>
            <a:r>
              <a:rPr lang="ru-RU" sz="2000" dirty="0"/>
              <a:t> - 0,9 м2,           15 </a:t>
            </a:r>
            <a:r>
              <a:rPr lang="ru-RU" sz="2000" dirty="0" err="1"/>
              <a:t>шт</a:t>
            </a:r>
            <a:r>
              <a:rPr lang="ru-RU" sz="2000" dirty="0"/>
              <a:t>/</a:t>
            </a:r>
            <a:r>
              <a:rPr lang="ru-RU" sz="2000" dirty="0" err="1"/>
              <a:t>уп</a:t>
            </a:r>
            <a:r>
              <a:rPr lang="ru-RU" sz="2000" dirty="0"/>
              <a:t>). Приклеивается на стену.</a:t>
            </a:r>
          </a:p>
          <a:p>
            <a:pPr>
              <a:buClr>
                <a:srgbClr val="FF0000"/>
              </a:buClr>
              <a:buFont typeface="Wingdings" panose="05000000000000000000" pitchFamily="2" charset="2"/>
              <a:buChar char="Ø"/>
            </a:pPr>
            <a:r>
              <a:rPr lang="ru-RU" sz="2000" dirty="0"/>
              <a:t>СТ60 зерно 0,5 мм, декоративная акриловая штукатурка , колеруется в один из 12 цветов и наносится на трафарет стальной теркой или </a:t>
            </a:r>
            <a:r>
              <a:rPr lang="ru-RU" sz="2000" dirty="0" err="1"/>
              <a:t>механизированно</a:t>
            </a:r>
            <a:r>
              <a:rPr lang="ru-RU" sz="2000" dirty="0"/>
              <a:t>.</a:t>
            </a:r>
          </a:p>
          <a:p>
            <a:pPr>
              <a:buClr>
                <a:srgbClr val="FF0000"/>
              </a:buClr>
              <a:buFont typeface="Wingdings" panose="05000000000000000000" pitchFamily="2" charset="2"/>
              <a:buChar char="Ø"/>
            </a:pPr>
            <a:r>
              <a:rPr lang="ru-RU" sz="2000" dirty="0"/>
              <a:t>Пока штукатурка влажная, но частично начала схватываться, удаляется трафарет.</a:t>
            </a:r>
          </a:p>
        </p:txBody>
      </p:sp>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006" y="2874275"/>
            <a:ext cx="3173693" cy="1848318"/>
          </a:xfrm>
          <a:prstGeom prst="rect">
            <a:avLst/>
          </a:prstGeom>
        </p:spPr>
      </p:pic>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7219" y="4380571"/>
            <a:ext cx="2837488" cy="1994103"/>
          </a:xfrm>
          <a:prstGeom prst="rect">
            <a:avLst/>
          </a:prstGeom>
        </p:spPr>
      </p:pic>
      <p:pic>
        <p:nvPicPr>
          <p:cNvPr id="8" name="Рисунок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44707" y="1567583"/>
            <a:ext cx="2705584" cy="1557476"/>
          </a:xfrm>
          <a:prstGeom prst="rect">
            <a:avLst/>
          </a:prstGeom>
        </p:spPr>
      </p:pic>
      <p:pic>
        <p:nvPicPr>
          <p:cNvPr id="9" name="Рисунок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39607" y="2906764"/>
            <a:ext cx="2798107" cy="1812410"/>
          </a:xfrm>
          <a:prstGeom prst="rect">
            <a:avLst/>
          </a:prstGeom>
        </p:spPr>
      </p:pic>
      <p:pic>
        <p:nvPicPr>
          <p:cNvPr id="10" name="Рисунок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28485" y="4578282"/>
            <a:ext cx="2721806" cy="1796392"/>
          </a:xfrm>
          <a:prstGeom prst="rect">
            <a:avLst/>
          </a:prstGeom>
        </p:spPr>
      </p:pic>
      <p:pic>
        <p:nvPicPr>
          <p:cNvPr id="11" name="Рисунок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2373" y="5676811"/>
            <a:ext cx="3877216" cy="704948"/>
          </a:xfrm>
          <a:prstGeom prst="rect">
            <a:avLst/>
          </a:prstGeom>
        </p:spPr>
      </p:pic>
      <p:pic>
        <p:nvPicPr>
          <p:cNvPr id="12" name="Рисунок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98892" y="5372559"/>
            <a:ext cx="1051399" cy="1002115"/>
          </a:xfrm>
          <a:prstGeom prst="rect">
            <a:avLst/>
          </a:prstGeom>
        </p:spPr>
      </p:pic>
    </p:spTree>
    <p:extLst>
      <p:ext uri="{BB962C8B-B14F-4D97-AF65-F5344CB8AC3E}">
        <p14:creationId xmlns:p14="http://schemas.microsoft.com/office/powerpoint/2010/main" val="24952883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915035"/>
          </a:xfrm>
        </p:spPr>
        <p:txBody>
          <a:bodyPr>
            <a:normAutofit fontScale="90000"/>
          </a:bodyPr>
          <a:lstStyle/>
          <a:p>
            <a:r>
              <a:rPr lang="ru-RU" sz="4000" b="1" dirty="0">
                <a:solidFill>
                  <a:srgbClr val="FF0000"/>
                </a:solidFill>
              </a:rPr>
              <a:t>                     Декоративная коллекция VISAGE</a:t>
            </a:r>
            <a:br>
              <a:rPr lang="ru-RU" sz="4000" b="1" dirty="0">
                <a:solidFill>
                  <a:srgbClr val="FF0000"/>
                </a:solidFill>
              </a:rPr>
            </a:br>
            <a:r>
              <a:rPr lang="ru-RU" sz="4000" b="1" dirty="0">
                <a:solidFill>
                  <a:srgbClr val="FF0000"/>
                </a:solidFill>
              </a:rPr>
              <a:t>                            Имитация фактуры камня</a:t>
            </a:r>
          </a:p>
        </p:txBody>
      </p:sp>
      <p:pic>
        <p:nvPicPr>
          <p:cNvPr id="5" name="Объект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979858" y="1397726"/>
            <a:ext cx="2026818" cy="1381691"/>
          </a:xfrm>
        </p:spPr>
      </p:pic>
      <p:sp>
        <p:nvSpPr>
          <p:cNvPr id="4" name="Объект 3"/>
          <p:cNvSpPr>
            <a:spLocks noGrp="1"/>
          </p:cNvSpPr>
          <p:nvPr>
            <p:ph sz="half" idx="2"/>
          </p:nvPr>
        </p:nvSpPr>
        <p:spPr>
          <a:xfrm>
            <a:off x="5525589" y="1645920"/>
            <a:ext cx="5828211" cy="4531043"/>
          </a:xfrm>
        </p:spPr>
        <p:txBody>
          <a:bodyPr>
            <a:normAutofit fontScale="62500" lnSpcReduction="20000"/>
          </a:bodyPr>
          <a:lstStyle/>
          <a:p>
            <a:pPr>
              <a:buClr>
                <a:srgbClr val="FF0000"/>
              </a:buClr>
              <a:buFont typeface="Wingdings" panose="05000000000000000000" pitchFamily="2" charset="2"/>
              <a:buChar char="Ø"/>
            </a:pPr>
            <a:r>
              <a:rPr lang="ru-RU" dirty="0"/>
              <a:t>Акриловая грунтовка СТ16 колеруется в цвет покрытия. Например темно серый и  наносится дважды валиком.</a:t>
            </a:r>
          </a:p>
          <a:p>
            <a:pPr>
              <a:buClr>
                <a:srgbClr val="FF0000"/>
              </a:buClr>
              <a:buFont typeface="Wingdings" panose="05000000000000000000" pitchFamily="2" charset="2"/>
              <a:buChar char="Ø"/>
            </a:pPr>
            <a:r>
              <a:rPr lang="ru-RU" dirty="0"/>
              <a:t>Через 3 часа можно приступить к установке трафарета каменной кладки. Трафарет (5 видов, 1 </a:t>
            </a:r>
            <a:r>
              <a:rPr lang="ru-RU" dirty="0" err="1"/>
              <a:t>шт</a:t>
            </a:r>
            <a:r>
              <a:rPr lang="ru-RU" dirty="0"/>
              <a:t> - 0,9 м2, 15 </a:t>
            </a:r>
            <a:r>
              <a:rPr lang="ru-RU" dirty="0" err="1"/>
              <a:t>шт</a:t>
            </a:r>
            <a:r>
              <a:rPr lang="ru-RU" dirty="0"/>
              <a:t>/</a:t>
            </a:r>
            <a:r>
              <a:rPr lang="ru-RU" dirty="0" err="1"/>
              <a:t>уп</a:t>
            </a:r>
            <a:r>
              <a:rPr lang="ru-RU" dirty="0"/>
              <a:t>).</a:t>
            </a:r>
          </a:p>
          <a:p>
            <a:pPr>
              <a:buClr>
                <a:srgbClr val="FF0000"/>
              </a:buClr>
              <a:buFont typeface="Wingdings" panose="05000000000000000000" pitchFamily="2" charset="2"/>
              <a:buChar char="Ø"/>
            </a:pPr>
            <a:r>
              <a:rPr lang="ru-RU" dirty="0"/>
              <a:t>Декоративная штукатурка </a:t>
            </a:r>
            <a:r>
              <a:rPr lang="ru-RU" dirty="0">
                <a:solidFill>
                  <a:srgbClr val="FF0000"/>
                </a:solidFill>
              </a:rPr>
              <a:t>СТ710 "Песчаник" </a:t>
            </a:r>
            <a:r>
              <a:rPr lang="ru-RU" dirty="0"/>
              <a:t>содержит каменную крошку и колеруется,  имеет 12 оттенков. Применяется с трафаретами, минимальная толщина    2  мм.</a:t>
            </a:r>
          </a:p>
          <a:p>
            <a:pPr>
              <a:buClr>
                <a:srgbClr val="FF0000"/>
              </a:buClr>
              <a:buFont typeface="Wingdings" panose="05000000000000000000" pitchFamily="2" charset="2"/>
              <a:buChar char="Ø"/>
            </a:pPr>
            <a:r>
              <a:rPr lang="ru-RU" dirty="0">
                <a:solidFill>
                  <a:srgbClr val="FF0000"/>
                </a:solidFill>
              </a:rPr>
              <a:t>СТ710 "Гранит"  </a:t>
            </a:r>
            <a:r>
              <a:rPr lang="ru-RU" dirty="0"/>
              <a:t>готова  к  применению и не колеруется, имеет 16 оттенков. Наносится и заглаживается стальной теркой.</a:t>
            </a:r>
          </a:p>
          <a:p>
            <a:pPr>
              <a:buClr>
                <a:srgbClr val="FF0000"/>
              </a:buClr>
              <a:buFont typeface="Wingdings" panose="05000000000000000000" pitchFamily="2" charset="2"/>
              <a:buChar char="Ø"/>
            </a:pPr>
            <a:r>
              <a:rPr lang="ru-RU" dirty="0"/>
              <a:t>Для механизированного нанесения разрешается добавить 5% воды.</a:t>
            </a:r>
          </a:p>
          <a:p>
            <a:pPr>
              <a:buClr>
                <a:srgbClr val="FF0000"/>
              </a:buClr>
              <a:buFont typeface="Wingdings" panose="05000000000000000000" pitchFamily="2" charset="2"/>
              <a:buChar char="Ø"/>
            </a:pPr>
            <a:r>
              <a:rPr lang="ru-RU" dirty="0" err="1"/>
              <a:t>Пневмотическим</a:t>
            </a:r>
            <a:r>
              <a:rPr lang="ru-RU" dirty="0"/>
              <a:t> пистолетом с соплом 4 мм и давлением от 2 до 6 Бар,  наносят штукатурку в два слоя. Расход 2 кг/м2/мм.</a:t>
            </a:r>
          </a:p>
          <a:p>
            <a:pPr>
              <a:buClr>
                <a:srgbClr val="FF0000"/>
              </a:buClr>
              <a:buFont typeface="Wingdings" panose="05000000000000000000" pitchFamily="2" charset="2"/>
              <a:buChar char="Ø"/>
            </a:pPr>
            <a:r>
              <a:rPr lang="ru-RU" dirty="0"/>
              <a:t>Пока штукатурка влажная удаляют трафарет.</a:t>
            </a:r>
          </a:p>
        </p:txBody>
      </p:sp>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9859" y="2779417"/>
            <a:ext cx="2026818" cy="1366093"/>
          </a:xfrm>
          <a:prstGeom prst="rect">
            <a:avLst/>
          </a:prstGeom>
        </p:spPr>
      </p:pic>
      <p:pic>
        <p:nvPicPr>
          <p:cNvPr id="8" name="Рисунок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9857" y="4087432"/>
            <a:ext cx="2026819" cy="1439769"/>
          </a:xfrm>
          <a:prstGeom prst="rect">
            <a:avLst/>
          </a:prstGeom>
        </p:spPr>
      </p:pic>
      <p:pic>
        <p:nvPicPr>
          <p:cNvPr id="9" name="Рисунок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06676" y="1397726"/>
            <a:ext cx="1753928" cy="1381691"/>
          </a:xfrm>
          <a:prstGeom prst="rect">
            <a:avLst/>
          </a:prstGeom>
        </p:spPr>
      </p:pic>
      <p:pic>
        <p:nvPicPr>
          <p:cNvPr id="10" name="Рисунок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9857" y="5527201"/>
            <a:ext cx="3762900" cy="590632"/>
          </a:xfrm>
          <a:prstGeom prst="rect">
            <a:avLst/>
          </a:prstGeom>
        </p:spPr>
      </p:pic>
      <p:pic>
        <p:nvPicPr>
          <p:cNvPr id="11" name="Рисунок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06675" y="2779418"/>
            <a:ext cx="1931085" cy="1333782"/>
          </a:xfrm>
          <a:prstGeom prst="rect">
            <a:avLst/>
          </a:prstGeom>
        </p:spPr>
      </p:pic>
      <p:pic>
        <p:nvPicPr>
          <p:cNvPr id="12" name="Рисунок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26002" y="4393568"/>
            <a:ext cx="1190791" cy="1133633"/>
          </a:xfrm>
          <a:prstGeom prst="rect">
            <a:avLst/>
          </a:prstGeom>
        </p:spPr>
      </p:pic>
      <p:pic>
        <p:nvPicPr>
          <p:cNvPr id="13" name="Рисунок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57187" y="4434932"/>
            <a:ext cx="1009791" cy="1000265"/>
          </a:xfrm>
          <a:prstGeom prst="rect">
            <a:avLst/>
          </a:prstGeom>
        </p:spPr>
      </p:pic>
    </p:spTree>
    <p:extLst>
      <p:ext uri="{BB962C8B-B14F-4D97-AF65-F5344CB8AC3E}">
        <p14:creationId xmlns:p14="http://schemas.microsoft.com/office/powerpoint/2010/main" val="26456956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251" y="222132"/>
            <a:ext cx="3953427" cy="2991267"/>
          </a:xfrm>
          <a:prstGeom prst="rect">
            <a:avLst/>
          </a:prstGeom>
        </p:spPr>
      </p:pic>
      <p:sp>
        <p:nvSpPr>
          <p:cNvPr id="3" name="Заголовок 2"/>
          <p:cNvSpPr>
            <a:spLocks noGrp="1"/>
          </p:cNvSpPr>
          <p:nvPr>
            <p:ph type="title"/>
          </p:nvPr>
        </p:nvSpPr>
        <p:spPr>
          <a:xfrm>
            <a:off x="4532678" y="365125"/>
            <a:ext cx="6821122" cy="6377057"/>
          </a:xfrm>
        </p:spPr>
        <p:txBody>
          <a:bodyPr>
            <a:normAutofit/>
          </a:bodyPr>
          <a:lstStyle/>
          <a:p>
            <a:r>
              <a:rPr lang="ru-RU" sz="2800" b="1" dirty="0">
                <a:solidFill>
                  <a:srgbClr val="FF0000"/>
                </a:solidFill>
                <a:latin typeface="+mn-lt"/>
              </a:rPr>
              <a:t>                           Решение </a:t>
            </a:r>
            <a:br>
              <a:rPr lang="ru-RU" sz="2000" b="1" dirty="0">
                <a:latin typeface="+mn-lt"/>
              </a:rPr>
            </a:br>
            <a:br>
              <a:rPr lang="ru-RU" sz="2000" b="1" dirty="0">
                <a:latin typeface="+mn-lt"/>
              </a:rPr>
            </a:br>
            <a:r>
              <a:rPr lang="ru-RU" sz="2000" b="1" dirty="0">
                <a:latin typeface="+mn-lt"/>
              </a:rPr>
              <a:t>1)  Утепление внешних стен, так как на них приходится     наибольшая доля потерь тепла.</a:t>
            </a:r>
            <a:br>
              <a:rPr lang="ru-RU" sz="2000" b="1" dirty="0">
                <a:latin typeface="+mn-lt"/>
              </a:rPr>
            </a:br>
            <a:r>
              <a:rPr lang="ru-RU" sz="2000" b="1" dirty="0">
                <a:latin typeface="+mn-lt"/>
              </a:rPr>
              <a:t>2)  Снижение расходов на отопление и кондиционирование.</a:t>
            </a:r>
            <a:br>
              <a:rPr lang="ru-RU" sz="2000" b="1" dirty="0">
                <a:latin typeface="+mn-lt"/>
              </a:rPr>
            </a:br>
            <a:r>
              <a:rPr lang="ru-RU" sz="2000" b="1" dirty="0">
                <a:latin typeface="+mn-lt"/>
              </a:rPr>
              <a:t>3)  Обеспечение высокого уровня комфорта.</a:t>
            </a:r>
            <a:br>
              <a:rPr lang="ru-RU" sz="2000" b="1" dirty="0">
                <a:latin typeface="+mn-lt"/>
              </a:rPr>
            </a:br>
            <a:r>
              <a:rPr lang="ru-RU" sz="2000" b="1" dirty="0">
                <a:latin typeface="+mn-lt"/>
              </a:rPr>
              <a:t>4)  Сокращение вредных выбросов от сжигаемого топлива.</a:t>
            </a:r>
            <a:br>
              <a:rPr lang="ru-RU" sz="2000" b="1" dirty="0">
                <a:latin typeface="+mn-lt"/>
              </a:rPr>
            </a:br>
            <a:r>
              <a:rPr lang="ru-RU" sz="2000" b="1" dirty="0">
                <a:latin typeface="+mn-lt"/>
              </a:rPr>
              <a:t>5)  Фасад приобретает индивидуальный дизайн на долгие годы (официальное заключение  более 30 лет).</a:t>
            </a:r>
            <a:br>
              <a:rPr lang="ru-RU" sz="2000" b="1" dirty="0">
                <a:latin typeface="+mn-lt"/>
              </a:rPr>
            </a:br>
            <a:r>
              <a:rPr lang="ru-RU" sz="2000" b="1" dirty="0">
                <a:latin typeface="+mn-lt"/>
              </a:rPr>
              <a:t>6)  Высокая пожаробезопасность( класс КО).</a:t>
            </a:r>
            <a:br>
              <a:rPr lang="ru-RU" sz="2000" b="1" dirty="0">
                <a:latin typeface="+mn-lt"/>
              </a:rPr>
            </a:br>
            <a:br>
              <a:rPr lang="ru-RU" sz="2000" b="1" dirty="0">
                <a:latin typeface="+mn-lt"/>
              </a:rPr>
            </a:br>
            <a:br>
              <a:rPr lang="ru-RU" sz="2000" b="1" dirty="0">
                <a:latin typeface="+mn-lt"/>
              </a:rPr>
            </a:br>
            <a:r>
              <a:rPr lang="ru-RU" sz="2000" b="1" dirty="0">
                <a:solidFill>
                  <a:srgbClr val="FF0000"/>
                </a:solidFill>
                <a:latin typeface="+mn-lt"/>
              </a:rPr>
              <a:t>До утепления  фасада </a:t>
            </a:r>
            <a:r>
              <a:rPr lang="ru-RU" sz="2000" b="1" dirty="0">
                <a:latin typeface="+mn-lt"/>
              </a:rPr>
              <a:t>«желтые» и «красные» области тепловых потерь.  Вообразите, что на каждом квадратном метре фасада горит лампочка 60 ВТ. </a:t>
            </a:r>
            <a:br>
              <a:rPr lang="ru-RU" sz="2000" b="1" dirty="0">
                <a:latin typeface="+mn-lt"/>
              </a:rPr>
            </a:br>
            <a:br>
              <a:rPr lang="ru-RU" sz="2000" b="1" dirty="0">
                <a:latin typeface="+mn-lt"/>
              </a:rPr>
            </a:br>
            <a:r>
              <a:rPr lang="ru-RU" sz="2000" b="1" dirty="0">
                <a:solidFill>
                  <a:srgbClr val="FF0000"/>
                </a:solidFill>
                <a:latin typeface="+mn-lt"/>
              </a:rPr>
              <a:t>После утепления фасада  </a:t>
            </a:r>
            <a:r>
              <a:rPr lang="ru-RU" sz="2000" b="1" dirty="0">
                <a:latin typeface="+mn-lt"/>
              </a:rPr>
              <a:t>на поверхности стен нет источников потери тепла – тепло остается внутри дома.</a:t>
            </a:r>
          </a:p>
        </p:txBody>
      </p:sp>
      <p:pic>
        <p:nvPicPr>
          <p:cNvPr id="5" name="Объект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37941" y="3356392"/>
            <a:ext cx="1784081" cy="1546313"/>
          </a:xfrm>
        </p:spPr>
      </p:pic>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4211" y="5003010"/>
            <a:ext cx="1827811" cy="1739172"/>
          </a:xfrm>
          <a:prstGeom prst="rect">
            <a:avLst/>
          </a:prstGeom>
        </p:spPr>
      </p:pic>
    </p:spTree>
    <p:extLst>
      <p:ext uri="{BB962C8B-B14F-4D97-AF65-F5344CB8AC3E}">
        <p14:creationId xmlns:p14="http://schemas.microsoft.com/office/powerpoint/2010/main" val="10193944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6"/>
            <a:ext cx="10515600" cy="928098"/>
          </a:xfrm>
        </p:spPr>
        <p:txBody>
          <a:bodyPr>
            <a:normAutofit fontScale="90000"/>
          </a:bodyPr>
          <a:lstStyle/>
          <a:p>
            <a:r>
              <a:rPr lang="ru-RU" sz="4000" b="1" dirty="0">
                <a:solidFill>
                  <a:srgbClr val="FF0000"/>
                </a:solidFill>
                <a:latin typeface="+mn-lt"/>
              </a:rPr>
              <a:t>              Декоративная коллекция VISAGE</a:t>
            </a:r>
            <a:br>
              <a:rPr lang="ru-RU" sz="4000" b="1" dirty="0">
                <a:solidFill>
                  <a:srgbClr val="FF0000"/>
                </a:solidFill>
                <a:latin typeface="+mn-lt"/>
              </a:rPr>
            </a:br>
            <a:r>
              <a:rPr lang="ru-RU" sz="4000" b="1" dirty="0">
                <a:solidFill>
                  <a:srgbClr val="FF0000"/>
                </a:solidFill>
                <a:latin typeface="+mn-lt"/>
              </a:rPr>
              <a:t>                  Имитация фактуры гранита</a:t>
            </a:r>
          </a:p>
        </p:txBody>
      </p:sp>
      <p:pic>
        <p:nvPicPr>
          <p:cNvPr id="5" name="Объект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99511" y="1400006"/>
            <a:ext cx="2226569" cy="1566845"/>
          </a:xfrm>
        </p:spPr>
      </p:pic>
      <p:sp>
        <p:nvSpPr>
          <p:cNvPr id="4" name="Объект 3"/>
          <p:cNvSpPr>
            <a:spLocks noGrp="1"/>
          </p:cNvSpPr>
          <p:nvPr>
            <p:ph sz="half" idx="2"/>
          </p:nvPr>
        </p:nvSpPr>
        <p:spPr>
          <a:xfrm>
            <a:off x="4800033" y="1606733"/>
            <a:ext cx="6825910" cy="4883739"/>
          </a:xfrm>
        </p:spPr>
        <p:txBody>
          <a:bodyPr>
            <a:normAutofit fontScale="62500" lnSpcReduction="20000"/>
          </a:bodyPr>
          <a:lstStyle/>
          <a:p>
            <a:pPr>
              <a:buClr>
                <a:srgbClr val="FF0000"/>
              </a:buClr>
              <a:buFont typeface="Wingdings" panose="05000000000000000000" pitchFamily="2" charset="2"/>
              <a:buChar char="Ø"/>
            </a:pPr>
            <a:r>
              <a:rPr lang="ru-RU" dirty="0"/>
              <a:t>Приклеиваются пенополистирольные плиты и вырезаются русты с помощь </a:t>
            </a:r>
            <a:r>
              <a:rPr lang="ru-RU" dirty="0" err="1"/>
              <a:t>рустовочного</a:t>
            </a:r>
            <a:r>
              <a:rPr lang="ru-RU" dirty="0"/>
              <a:t> пистолета.</a:t>
            </a:r>
          </a:p>
          <a:p>
            <a:pPr>
              <a:buClr>
                <a:srgbClr val="FF0000"/>
              </a:buClr>
              <a:buFont typeface="Wingdings" panose="05000000000000000000" pitchFamily="2" charset="2"/>
              <a:buChar char="Ø"/>
            </a:pPr>
            <a:r>
              <a:rPr lang="ru-RU" dirty="0"/>
              <a:t>На пену СТ84 устанавливаются </a:t>
            </a:r>
            <a:r>
              <a:rPr lang="ru-RU" dirty="0" err="1"/>
              <a:t>рустовочные</a:t>
            </a:r>
            <a:r>
              <a:rPr lang="ru-RU" dirty="0"/>
              <a:t> профили.</a:t>
            </a:r>
          </a:p>
          <a:p>
            <a:pPr>
              <a:buClr>
                <a:srgbClr val="FF0000"/>
              </a:buClr>
              <a:buFont typeface="Wingdings" panose="05000000000000000000" pitchFamily="2" charset="2"/>
              <a:buChar char="Ø"/>
            </a:pPr>
            <a:r>
              <a:rPr lang="ru-RU" dirty="0"/>
              <a:t>Клеевой смесью СТ85  армируются профилями углы и укладывается фасадная сетка.</a:t>
            </a:r>
          </a:p>
          <a:p>
            <a:pPr>
              <a:buClr>
                <a:srgbClr val="FF0000"/>
              </a:buClr>
              <a:buFont typeface="Wingdings" panose="05000000000000000000" pitchFamily="2" charset="2"/>
              <a:buChar char="Ø"/>
            </a:pPr>
            <a:r>
              <a:rPr lang="ru-RU" dirty="0"/>
              <a:t>Через трое суток проклеивают малярным скотчем </a:t>
            </a:r>
            <a:r>
              <a:rPr lang="ru-RU" dirty="0" err="1"/>
              <a:t>рустовочный</a:t>
            </a:r>
            <a:r>
              <a:rPr lang="ru-RU" dirty="0"/>
              <a:t> профиль и защищают необходимые элементы.</a:t>
            </a:r>
          </a:p>
          <a:p>
            <a:pPr>
              <a:buClr>
                <a:srgbClr val="FF0000"/>
              </a:buClr>
              <a:buFont typeface="Wingdings" panose="05000000000000000000" pitchFamily="2" charset="2"/>
              <a:buChar char="Ø"/>
            </a:pPr>
            <a:r>
              <a:rPr lang="ru-RU" dirty="0"/>
              <a:t>Кистью наносится грунтовка СТ16 колерованная в цвет штукатурки.</a:t>
            </a:r>
          </a:p>
          <a:p>
            <a:pPr>
              <a:buClr>
                <a:srgbClr val="FF0000"/>
              </a:buClr>
              <a:buFont typeface="Wingdings" panose="05000000000000000000" pitchFamily="2" charset="2"/>
              <a:buChar char="Ø"/>
            </a:pPr>
            <a:r>
              <a:rPr lang="ru-RU" dirty="0"/>
              <a:t>Через 3 часа можно приступать к нанесению декоративной штукатурки СТ710 "Гранит"(16 оттенков) или "Песчаник"(12 оттенков). Штукатурка наносится в два слоя, сначала вручную, потом механизированным способом, влажное по влажному.</a:t>
            </a:r>
          </a:p>
          <a:p>
            <a:pPr>
              <a:buClr>
                <a:srgbClr val="FF0000"/>
              </a:buClr>
              <a:buFont typeface="Wingdings" panose="05000000000000000000" pitchFamily="2" charset="2"/>
              <a:buChar char="Ø"/>
            </a:pPr>
            <a:r>
              <a:rPr lang="ru-RU" dirty="0"/>
              <a:t>Механизированный способ дает более естественную фактуру, для этого добавляют до 5% воды.</a:t>
            </a:r>
          </a:p>
          <a:p>
            <a:pPr>
              <a:buClr>
                <a:srgbClr val="FF0000"/>
              </a:buClr>
              <a:buFont typeface="Wingdings" panose="05000000000000000000" pitchFamily="2" charset="2"/>
              <a:buChar char="Ø"/>
            </a:pPr>
            <a:r>
              <a:rPr lang="ru-RU" dirty="0"/>
              <a:t>Применяют пистолет с соплом от 6 до 8 мм и компрессор от 2 до 6 Бар.</a:t>
            </a:r>
          </a:p>
          <a:p>
            <a:pPr>
              <a:buClr>
                <a:srgbClr val="FF0000"/>
              </a:buClr>
              <a:buFont typeface="Wingdings" panose="05000000000000000000" pitchFamily="2" charset="2"/>
              <a:buChar char="Ø"/>
            </a:pPr>
            <a:r>
              <a:rPr lang="ru-RU" dirty="0"/>
              <a:t>Когда штукатурка начнет схватываться удаляют защитный скотч.</a:t>
            </a:r>
          </a:p>
          <a:p>
            <a:endParaRPr lang="ru-RU" dirty="0"/>
          </a:p>
        </p:txBody>
      </p:sp>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411" y="2693857"/>
            <a:ext cx="2226569" cy="1177562"/>
          </a:xfrm>
          <a:prstGeom prst="rect">
            <a:avLst/>
          </a:prstGeom>
        </p:spPr>
      </p:pic>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145" y="3693226"/>
            <a:ext cx="2226569" cy="1472044"/>
          </a:xfrm>
          <a:prstGeom prst="rect">
            <a:avLst/>
          </a:prstGeom>
        </p:spPr>
      </p:pic>
      <p:pic>
        <p:nvPicPr>
          <p:cNvPr id="8" name="Рисунок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2761" y="4912258"/>
            <a:ext cx="2129219" cy="1676466"/>
          </a:xfrm>
          <a:prstGeom prst="rect">
            <a:avLst/>
          </a:prstGeom>
        </p:spPr>
      </p:pic>
      <p:pic>
        <p:nvPicPr>
          <p:cNvPr id="9" name="Рисунок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66714" y="1407570"/>
            <a:ext cx="1868058" cy="1587849"/>
          </a:xfrm>
          <a:prstGeom prst="rect">
            <a:avLst/>
          </a:prstGeom>
        </p:spPr>
      </p:pic>
      <p:pic>
        <p:nvPicPr>
          <p:cNvPr id="10" name="Рисунок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66714" y="2979163"/>
            <a:ext cx="1880085" cy="1370990"/>
          </a:xfrm>
          <a:prstGeom prst="rect">
            <a:avLst/>
          </a:prstGeom>
        </p:spPr>
      </p:pic>
      <p:pic>
        <p:nvPicPr>
          <p:cNvPr id="11" name="Рисунок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66714" y="4334509"/>
            <a:ext cx="1868058" cy="1234583"/>
          </a:xfrm>
          <a:prstGeom prst="rect">
            <a:avLst/>
          </a:prstGeom>
        </p:spPr>
      </p:pic>
    </p:spTree>
    <p:extLst>
      <p:ext uri="{BB962C8B-B14F-4D97-AF65-F5344CB8AC3E}">
        <p14:creationId xmlns:p14="http://schemas.microsoft.com/office/powerpoint/2010/main" val="35794963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797469"/>
          </a:xfrm>
        </p:spPr>
        <p:txBody>
          <a:bodyPr>
            <a:normAutofit fontScale="90000"/>
          </a:bodyPr>
          <a:lstStyle/>
          <a:p>
            <a:r>
              <a:rPr lang="ru-RU" sz="3200" b="1" dirty="0">
                <a:solidFill>
                  <a:srgbClr val="FF0000"/>
                </a:solidFill>
              </a:rPr>
              <a:t>                             Декоративная коллекция VISAGE</a:t>
            </a:r>
            <a:br>
              <a:rPr lang="ru-RU" sz="3200" b="1" dirty="0">
                <a:solidFill>
                  <a:srgbClr val="FF0000"/>
                </a:solidFill>
              </a:rPr>
            </a:br>
            <a:r>
              <a:rPr lang="ru-RU" sz="3200" b="1" dirty="0">
                <a:solidFill>
                  <a:srgbClr val="FF0000"/>
                </a:solidFill>
              </a:rPr>
              <a:t>       Имитация фактуры дерева на мокром штукатурном фасаде</a:t>
            </a:r>
          </a:p>
        </p:txBody>
      </p:sp>
      <p:pic>
        <p:nvPicPr>
          <p:cNvPr id="5" name="Объект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1296350"/>
            <a:ext cx="2232038" cy="1316221"/>
          </a:xfrm>
        </p:spPr>
      </p:pic>
      <p:sp>
        <p:nvSpPr>
          <p:cNvPr id="4" name="Объект 3"/>
          <p:cNvSpPr>
            <a:spLocks noGrp="1"/>
          </p:cNvSpPr>
          <p:nvPr>
            <p:ph sz="half" idx="2"/>
          </p:nvPr>
        </p:nvSpPr>
        <p:spPr>
          <a:xfrm>
            <a:off x="6172200" y="1296350"/>
            <a:ext cx="5349240" cy="4880613"/>
          </a:xfrm>
        </p:spPr>
        <p:txBody>
          <a:bodyPr>
            <a:noAutofit/>
          </a:bodyPr>
          <a:lstStyle/>
          <a:p>
            <a:pPr>
              <a:buClr>
                <a:srgbClr val="FF0000"/>
              </a:buClr>
              <a:buFont typeface="Wingdings" panose="05000000000000000000" pitchFamily="2" charset="2"/>
              <a:buChar char="Ø"/>
            </a:pPr>
            <a:r>
              <a:rPr lang="ru-RU" sz="1600" dirty="0"/>
              <a:t>Поверхность обработать кистью, акриловой грунтовкой СТ16, колеровать не надо.</a:t>
            </a:r>
          </a:p>
          <a:p>
            <a:pPr>
              <a:buClr>
                <a:srgbClr val="FF0000"/>
              </a:buClr>
              <a:buFont typeface="Wingdings" panose="05000000000000000000" pitchFamily="2" charset="2"/>
              <a:buChar char="Ø"/>
            </a:pPr>
            <a:r>
              <a:rPr lang="ru-RU" sz="1600" dirty="0"/>
              <a:t>Через 3 часа приступить к нанесению декоративной штукатурки СТ720 слоем 4 мм.</a:t>
            </a:r>
          </a:p>
          <a:p>
            <a:pPr>
              <a:buClr>
                <a:srgbClr val="FF0000"/>
              </a:buClr>
              <a:buFont typeface="Wingdings" panose="05000000000000000000" pitchFamily="2" charset="2"/>
              <a:buChar char="Ø"/>
            </a:pPr>
            <a:r>
              <a:rPr lang="ru-RU" sz="1600" dirty="0"/>
              <a:t>Через 20-30 минут можно приступать к формированию матрицей. Равномерно кистью распределить по поверхности матрицы </a:t>
            </a:r>
            <a:r>
              <a:rPr lang="ru-RU" sz="1600" dirty="0" err="1"/>
              <a:t>антиадгезионную</a:t>
            </a:r>
            <a:r>
              <a:rPr lang="ru-RU" sz="1600" dirty="0"/>
              <a:t> смазку СТ722. Свернуть матрицу рисунком наружу. Смазка наносится примерно через 3 м2.</a:t>
            </a:r>
          </a:p>
          <a:p>
            <a:pPr>
              <a:buClr>
                <a:srgbClr val="FF0000"/>
              </a:buClr>
              <a:buFont typeface="Wingdings" panose="05000000000000000000" pitchFamily="2" charset="2"/>
              <a:buChar char="Ø"/>
            </a:pPr>
            <a:r>
              <a:rPr lang="ru-RU" sz="1600" dirty="0"/>
              <a:t>С помощью валика и матрицы сформировать рисунок на поверхности. Рекомендуется переворачивать матрицу и делать оттиски со смещением.</a:t>
            </a:r>
          </a:p>
          <a:p>
            <a:pPr>
              <a:buClr>
                <a:srgbClr val="FF0000"/>
              </a:buClr>
              <a:buFont typeface="Wingdings" panose="05000000000000000000" pitchFamily="2" charset="2"/>
              <a:buChar char="Ø"/>
            </a:pPr>
            <a:r>
              <a:rPr lang="ru-RU" sz="1600" dirty="0"/>
              <a:t>После высыхания обработать наждачной бумагой.</a:t>
            </a:r>
          </a:p>
          <a:p>
            <a:pPr>
              <a:buClr>
                <a:srgbClr val="FF0000"/>
              </a:buClr>
              <a:buFont typeface="Wingdings" panose="05000000000000000000" pitchFamily="2" charset="2"/>
              <a:buChar char="Ø"/>
            </a:pPr>
            <a:r>
              <a:rPr lang="ru-RU" sz="1600" dirty="0"/>
              <a:t>Через 3 суток нанести пропитку СТ721  с помощью краскопульта, кисти или валика. Пропитка наносится двумя слоями через 24 часа.</a:t>
            </a:r>
          </a:p>
          <a:p>
            <a:pPr>
              <a:buClr>
                <a:srgbClr val="FF0000"/>
              </a:buClr>
              <a:buFont typeface="Wingdings" panose="05000000000000000000" pitchFamily="2" charset="2"/>
              <a:buChar char="Ø"/>
            </a:pPr>
            <a:r>
              <a:rPr lang="ru-RU" sz="1600" dirty="0"/>
              <a:t>Можно использовать губку для более естественного вида.</a:t>
            </a:r>
          </a:p>
        </p:txBody>
      </p:sp>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2612571"/>
            <a:ext cx="2137036" cy="1518916"/>
          </a:xfrm>
          <a:prstGeom prst="rect">
            <a:avLst/>
          </a:prstGeom>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200" y="3819018"/>
            <a:ext cx="3298505" cy="1497481"/>
          </a:xfrm>
          <a:prstGeom prst="rect">
            <a:avLst/>
          </a:prstGeom>
        </p:spPr>
      </p:pic>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70238" y="1272043"/>
            <a:ext cx="2050687" cy="1340527"/>
          </a:xfrm>
          <a:prstGeom prst="rect">
            <a:avLst/>
          </a:prstGeom>
        </p:spPr>
      </p:pic>
      <p:pic>
        <p:nvPicPr>
          <p:cNvPr id="9" name="Рисунок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75236" y="2612570"/>
            <a:ext cx="1731605" cy="1451109"/>
          </a:xfrm>
          <a:prstGeom prst="rect">
            <a:avLst/>
          </a:prstGeom>
        </p:spPr>
      </p:pic>
      <p:pic>
        <p:nvPicPr>
          <p:cNvPr id="10" name="Рисунок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10932" y="4575735"/>
            <a:ext cx="2732296" cy="1158859"/>
          </a:xfrm>
          <a:prstGeom prst="rect">
            <a:avLst/>
          </a:prstGeom>
        </p:spPr>
      </p:pic>
      <p:pic>
        <p:nvPicPr>
          <p:cNvPr id="11" name="Рисунок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10932" y="5767757"/>
            <a:ext cx="2712345" cy="515907"/>
          </a:xfrm>
          <a:prstGeom prst="rect">
            <a:avLst/>
          </a:prstGeom>
        </p:spPr>
      </p:pic>
      <p:pic>
        <p:nvPicPr>
          <p:cNvPr id="13" name="Рисунок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6721" y="5180289"/>
            <a:ext cx="633491" cy="1174936"/>
          </a:xfrm>
          <a:prstGeom prst="rect">
            <a:avLst/>
          </a:prstGeom>
        </p:spPr>
      </p:pic>
      <p:pic>
        <p:nvPicPr>
          <p:cNvPr id="14" name="Рисунок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10212" y="5630091"/>
            <a:ext cx="746836" cy="713748"/>
          </a:xfrm>
          <a:prstGeom prst="rect">
            <a:avLst/>
          </a:prstGeom>
        </p:spPr>
      </p:pic>
      <p:pic>
        <p:nvPicPr>
          <p:cNvPr id="15" name="Рисунок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42290" y="5406510"/>
            <a:ext cx="686699" cy="950392"/>
          </a:xfrm>
          <a:prstGeom prst="rect">
            <a:avLst/>
          </a:prstGeom>
        </p:spPr>
      </p:pic>
    </p:spTree>
    <p:extLst>
      <p:ext uri="{BB962C8B-B14F-4D97-AF65-F5344CB8AC3E}">
        <p14:creationId xmlns:p14="http://schemas.microsoft.com/office/powerpoint/2010/main" val="25776313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888909"/>
          </a:xfrm>
        </p:spPr>
        <p:txBody>
          <a:bodyPr>
            <a:normAutofit fontScale="90000"/>
          </a:bodyPr>
          <a:lstStyle/>
          <a:p>
            <a:r>
              <a:rPr lang="ru-RU" sz="3600" b="1" dirty="0">
                <a:solidFill>
                  <a:srgbClr val="FF0000"/>
                </a:solidFill>
              </a:rPr>
              <a:t>                   Декоративная коллекция VISAGE</a:t>
            </a:r>
            <a:br>
              <a:rPr lang="ru-RU" sz="3600" b="1" dirty="0">
                <a:solidFill>
                  <a:srgbClr val="FF0000"/>
                </a:solidFill>
              </a:rPr>
            </a:br>
            <a:r>
              <a:rPr lang="ru-RU" sz="3600" b="1" dirty="0">
                <a:solidFill>
                  <a:srgbClr val="FF0000"/>
                </a:solidFill>
              </a:rPr>
              <a:t> Создание фактур, имитирующих поверхность бетона</a:t>
            </a:r>
          </a:p>
        </p:txBody>
      </p:sp>
      <p:pic>
        <p:nvPicPr>
          <p:cNvPr id="5" name="Объект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44978" y="1365713"/>
            <a:ext cx="2296112" cy="1558727"/>
          </a:xfrm>
        </p:spPr>
      </p:pic>
      <p:sp>
        <p:nvSpPr>
          <p:cNvPr id="4" name="Объект 3"/>
          <p:cNvSpPr>
            <a:spLocks noGrp="1"/>
          </p:cNvSpPr>
          <p:nvPr>
            <p:ph sz="half" idx="2"/>
          </p:nvPr>
        </p:nvSpPr>
        <p:spPr>
          <a:xfrm>
            <a:off x="5684575" y="1372714"/>
            <a:ext cx="5784614" cy="4804249"/>
          </a:xfrm>
        </p:spPr>
        <p:txBody>
          <a:bodyPr>
            <a:normAutofit fontScale="70000" lnSpcReduction="20000"/>
          </a:bodyPr>
          <a:lstStyle/>
          <a:p>
            <a:pPr>
              <a:buClr>
                <a:srgbClr val="FF0000"/>
              </a:buClr>
              <a:buFont typeface="Wingdings" panose="05000000000000000000" pitchFamily="2" charset="2"/>
              <a:buChar char="Ø"/>
            </a:pPr>
            <a:r>
              <a:rPr lang="ru-RU" dirty="0"/>
              <a:t>Декоративная штукатурка СТ760 VISAGE доступна в 3-х оттенках серого цвета. </a:t>
            </a:r>
          </a:p>
          <a:p>
            <a:pPr>
              <a:buClr>
                <a:srgbClr val="FF0000"/>
              </a:buClr>
              <a:buFont typeface="Wingdings" panose="05000000000000000000" pitchFamily="2" charset="2"/>
              <a:buChar char="Ø"/>
            </a:pPr>
            <a:r>
              <a:rPr lang="ru-RU" dirty="0"/>
              <a:t>Поверхность грунтуется СТ16.</a:t>
            </a:r>
          </a:p>
          <a:p>
            <a:pPr>
              <a:buClr>
                <a:srgbClr val="FF0000"/>
              </a:buClr>
              <a:buFont typeface="Wingdings" panose="05000000000000000000" pitchFamily="2" charset="2"/>
              <a:buChar char="Ø"/>
            </a:pPr>
            <a:r>
              <a:rPr lang="ru-RU" dirty="0"/>
              <a:t>Через 4 часа наносится первый слой декоративной штукатурки СТ760 VISAGE  толщиной 1 - 1,5 мм.</a:t>
            </a:r>
          </a:p>
          <a:p>
            <a:pPr>
              <a:buClr>
                <a:srgbClr val="FF0000"/>
              </a:buClr>
              <a:buFont typeface="Wingdings" panose="05000000000000000000" pitchFamily="2" charset="2"/>
              <a:buChar char="Ø"/>
            </a:pPr>
            <a:r>
              <a:rPr lang="ru-RU" dirty="0"/>
              <a:t>К нанесению второго слоя приступить после высыхания первого, через 12-24 часа, толщиной 2 мм. Затем на еще свежем слое, гладилкой для венецианских штукатурок, формируют фактуру. </a:t>
            </a:r>
          </a:p>
          <a:p>
            <a:pPr>
              <a:buClr>
                <a:srgbClr val="FF0000"/>
              </a:buClr>
              <a:buFont typeface="Wingdings" panose="05000000000000000000" pitchFamily="2" charset="2"/>
              <a:buChar char="Ø"/>
            </a:pPr>
            <a:r>
              <a:rPr lang="ru-RU" dirty="0"/>
              <a:t>Можно прочертить русты в отмеченных местах.</a:t>
            </a:r>
          </a:p>
          <a:p>
            <a:pPr>
              <a:buClr>
                <a:srgbClr val="FF0000"/>
              </a:buClr>
              <a:buFont typeface="Wingdings" panose="05000000000000000000" pitchFamily="2" charset="2"/>
              <a:buChar char="Ø"/>
            </a:pPr>
            <a:r>
              <a:rPr lang="ru-RU" dirty="0"/>
              <a:t>Имитация раковин делается щеткой, кистью, мятой бумагой.</a:t>
            </a:r>
          </a:p>
          <a:p>
            <a:pPr>
              <a:buClr>
                <a:srgbClr val="FF0000"/>
              </a:buClr>
              <a:buFont typeface="Wingdings" panose="05000000000000000000" pitchFamily="2" charset="2"/>
              <a:buChar char="Ø"/>
            </a:pPr>
            <a:r>
              <a:rPr lang="ru-RU" dirty="0"/>
              <a:t>После высыхания штукатурки удаляют </a:t>
            </a:r>
            <a:r>
              <a:rPr lang="ru-RU" dirty="0" err="1"/>
              <a:t>заусенции</a:t>
            </a:r>
            <a:r>
              <a:rPr lang="ru-RU" dirty="0"/>
              <a:t>.</a:t>
            </a:r>
          </a:p>
          <a:p>
            <a:pPr>
              <a:buClr>
                <a:srgbClr val="FF0000"/>
              </a:buClr>
              <a:buFont typeface="Wingdings" panose="05000000000000000000" pitchFamily="2" charset="2"/>
              <a:buChar char="Ø"/>
            </a:pPr>
            <a:r>
              <a:rPr lang="ru-RU" dirty="0"/>
              <a:t>Эффект "</a:t>
            </a:r>
            <a:r>
              <a:rPr lang="ru-RU" dirty="0" err="1"/>
              <a:t>Обоженной</a:t>
            </a:r>
            <a:r>
              <a:rPr lang="ru-RU" dirty="0"/>
              <a:t>" поверхности создается интенсивным затиранием сухим шпателем.</a:t>
            </a:r>
          </a:p>
        </p:txBody>
      </p:sp>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979" y="2924441"/>
            <a:ext cx="2512693" cy="1439957"/>
          </a:xfrm>
          <a:prstGeom prst="rect">
            <a:avLst/>
          </a:prstGeom>
        </p:spPr>
      </p:pic>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4980" y="4364397"/>
            <a:ext cx="2135907" cy="1551727"/>
          </a:xfrm>
          <a:prstGeom prst="rect">
            <a:avLst/>
          </a:prstGeom>
        </p:spPr>
      </p:pic>
      <p:pic>
        <p:nvPicPr>
          <p:cNvPr id="8" name="Рисунок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41089" y="1372714"/>
            <a:ext cx="2483977" cy="1561856"/>
          </a:xfrm>
          <a:prstGeom prst="rect">
            <a:avLst/>
          </a:prstGeom>
        </p:spPr>
      </p:pic>
      <p:pic>
        <p:nvPicPr>
          <p:cNvPr id="9" name="Рисунок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40502" y="2934571"/>
            <a:ext cx="2284564" cy="1324938"/>
          </a:xfrm>
          <a:prstGeom prst="rect">
            <a:avLst/>
          </a:prstGeom>
        </p:spPr>
      </p:pic>
      <p:pic>
        <p:nvPicPr>
          <p:cNvPr id="10" name="Рисунок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80887" y="4259508"/>
            <a:ext cx="2644179" cy="1649616"/>
          </a:xfrm>
          <a:prstGeom prst="rect">
            <a:avLst/>
          </a:prstGeom>
        </p:spPr>
      </p:pic>
      <p:pic>
        <p:nvPicPr>
          <p:cNvPr id="11" name="Рисунок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50095" y="4975544"/>
            <a:ext cx="1038370" cy="933580"/>
          </a:xfrm>
          <a:prstGeom prst="rect">
            <a:avLst/>
          </a:prstGeom>
        </p:spPr>
      </p:pic>
    </p:spTree>
    <p:extLst>
      <p:ext uri="{BB962C8B-B14F-4D97-AF65-F5344CB8AC3E}">
        <p14:creationId xmlns:p14="http://schemas.microsoft.com/office/powerpoint/2010/main" val="25174463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6"/>
            <a:ext cx="10515600" cy="998162"/>
          </a:xfrm>
        </p:spPr>
        <p:txBody>
          <a:bodyPr>
            <a:normAutofit/>
          </a:bodyPr>
          <a:lstStyle/>
          <a:p>
            <a:r>
              <a:rPr lang="ru-RU" b="1" dirty="0">
                <a:solidFill>
                  <a:srgbClr val="FF0000"/>
                </a:solidFill>
              </a:rPr>
              <a:t>СХ 5 </a:t>
            </a:r>
            <a:r>
              <a:rPr lang="ru-RU" sz="3600" b="1" dirty="0">
                <a:solidFill>
                  <a:srgbClr val="FF0000"/>
                </a:solidFill>
              </a:rPr>
              <a:t>– монтажный и </a:t>
            </a:r>
            <a:r>
              <a:rPr lang="ru-RU" sz="3600" b="1" dirty="0" err="1">
                <a:solidFill>
                  <a:srgbClr val="FF0000"/>
                </a:solidFill>
              </a:rPr>
              <a:t>водоостанавливающий</a:t>
            </a:r>
            <a:r>
              <a:rPr lang="ru-RU" sz="3600" b="1" dirty="0">
                <a:solidFill>
                  <a:srgbClr val="FF0000"/>
                </a:solidFill>
              </a:rPr>
              <a:t> цемент.</a:t>
            </a:r>
          </a:p>
        </p:txBody>
      </p:sp>
      <p:sp>
        <p:nvSpPr>
          <p:cNvPr id="4" name="Объект 3"/>
          <p:cNvSpPr>
            <a:spLocks noGrp="1"/>
          </p:cNvSpPr>
          <p:nvPr>
            <p:ph sz="half" idx="2"/>
          </p:nvPr>
        </p:nvSpPr>
        <p:spPr>
          <a:xfrm>
            <a:off x="3707476" y="1562793"/>
            <a:ext cx="7646324" cy="4614170"/>
          </a:xfrm>
        </p:spPr>
        <p:txBody>
          <a:bodyPr>
            <a:normAutofit/>
          </a:bodyPr>
          <a:lstStyle/>
          <a:p>
            <a:pPr>
              <a:buClr>
                <a:srgbClr val="FF0000"/>
              </a:buClr>
              <a:buFont typeface="Wingdings" panose="05000000000000000000" pitchFamily="2" charset="2"/>
              <a:buChar char="Ø"/>
            </a:pPr>
            <a:r>
              <a:rPr lang="ru-RU" sz="2000" dirty="0"/>
              <a:t>Начало схватывания через 3 минуты, конец не позднее 5 мин. </a:t>
            </a:r>
          </a:p>
          <a:p>
            <a:pPr>
              <a:buClr>
                <a:srgbClr val="FF0000"/>
              </a:buClr>
              <a:buFont typeface="Wingdings" panose="05000000000000000000" pitchFamily="2" charset="2"/>
              <a:buChar char="Ø"/>
            </a:pPr>
            <a:r>
              <a:rPr lang="ru-RU" sz="2000" dirty="0"/>
              <a:t>Предназначен для быстрой </a:t>
            </a:r>
            <a:r>
              <a:rPr lang="ru-RU" sz="2000" dirty="0" err="1"/>
              <a:t>анкерровки</a:t>
            </a:r>
            <a:r>
              <a:rPr lang="ru-RU" sz="2000" dirty="0"/>
              <a:t> стальных и полимерных закладных элементов. </a:t>
            </a:r>
          </a:p>
          <a:p>
            <a:pPr>
              <a:buClr>
                <a:srgbClr val="FF0000"/>
              </a:buClr>
              <a:buFont typeface="Wingdings" panose="05000000000000000000" pitchFamily="2" charset="2"/>
              <a:buChar char="Ø"/>
            </a:pPr>
            <a:r>
              <a:rPr lang="ru-RU" sz="2000" dirty="0"/>
              <a:t>Для остановки </a:t>
            </a:r>
            <a:r>
              <a:rPr lang="ru-RU" sz="2000" dirty="0" err="1"/>
              <a:t>водопритоков</a:t>
            </a:r>
            <a:r>
              <a:rPr lang="ru-RU" sz="2000" dirty="0"/>
              <a:t> в бетонных и цементных конструкциях. </a:t>
            </a:r>
          </a:p>
          <a:p>
            <a:pPr>
              <a:buClr>
                <a:srgbClr val="FF0000"/>
              </a:buClr>
              <a:buFont typeface="Wingdings" panose="05000000000000000000" pitchFamily="2" charset="2"/>
              <a:buChar char="Ø"/>
            </a:pPr>
            <a:r>
              <a:rPr lang="ru-RU" sz="2000" dirty="0"/>
              <a:t>Не вызывает коррозию арматуры.</a:t>
            </a:r>
          </a:p>
          <a:p>
            <a:pPr>
              <a:buClr>
                <a:srgbClr val="FF0000"/>
              </a:buClr>
              <a:buFont typeface="Wingdings" panose="05000000000000000000" pitchFamily="2" charset="2"/>
              <a:buChar char="Ø"/>
            </a:pPr>
            <a:r>
              <a:rPr lang="ru-RU" sz="2000" dirty="0"/>
              <a:t> Экологически безопасный.</a:t>
            </a:r>
          </a:p>
          <a:p>
            <a:pPr>
              <a:buClr>
                <a:srgbClr val="FF0000"/>
              </a:buClr>
              <a:buFont typeface="Wingdings" panose="05000000000000000000" pitchFamily="2" charset="2"/>
              <a:buChar char="Ø"/>
            </a:pPr>
            <a:r>
              <a:rPr lang="ru-RU" sz="2000" dirty="0"/>
              <a:t> Для заполнения дефектов (трещин и выбоин) при срочном ремонте.</a:t>
            </a:r>
          </a:p>
          <a:p>
            <a:pPr>
              <a:buClr>
                <a:srgbClr val="FF0000"/>
              </a:buClr>
              <a:buFont typeface="Wingdings" panose="05000000000000000000" pitchFamily="2" charset="2"/>
              <a:buChar char="Ø"/>
            </a:pPr>
            <a:r>
              <a:rPr lang="ru-RU" sz="2000" dirty="0"/>
              <a:t> Пригоден для внутренних и наружных работ.</a:t>
            </a:r>
          </a:p>
          <a:p>
            <a:pPr>
              <a:buClr>
                <a:srgbClr val="FF0000"/>
              </a:buClr>
              <a:buFont typeface="Wingdings" panose="05000000000000000000" pitchFamily="2" charset="2"/>
              <a:buChar char="Ø"/>
            </a:pPr>
            <a:r>
              <a:rPr lang="ru-RU" sz="2000" dirty="0"/>
              <a:t> Прочность на сжатие через 6 часов – 12 Мпа,                                      через 28 часов – 35 Мпа.</a:t>
            </a:r>
          </a:p>
        </p:txBody>
      </p:sp>
      <p:pic>
        <p:nvPicPr>
          <p:cNvPr id="6" name="Объект 5"/>
          <p:cNvPicPr>
            <a:picLocks noGrp="1" noChangeAspect="1"/>
          </p:cNvPicPr>
          <p:nvPr>
            <p:ph sz="half" idx="1"/>
          </p:nvPr>
        </p:nvPicPr>
        <p:blipFill>
          <a:blip r:embed="rId2"/>
          <a:stretch>
            <a:fillRect/>
          </a:stretch>
        </p:blipFill>
        <p:spPr>
          <a:xfrm>
            <a:off x="754206" y="2784764"/>
            <a:ext cx="2621787" cy="1835251"/>
          </a:xfrm>
          <a:prstGeom prst="rect">
            <a:avLst/>
          </a:prstGeom>
        </p:spPr>
      </p:pic>
    </p:spTree>
    <p:extLst>
      <p:ext uri="{BB962C8B-B14F-4D97-AF65-F5344CB8AC3E}">
        <p14:creationId xmlns:p14="http://schemas.microsoft.com/office/powerpoint/2010/main" val="25710766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6"/>
            <a:ext cx="10515600" cy="856846"/>
          </a:xfrm>
        </p:spPr>
        <p:txBody>
          <a:bodyPr/>
          <a:lstStyle/>
          <a:p>
            <a:r>
              <a:rPr lang="ru-RU" b="1" dirty="0">
                <a:solidFill>
                  <a:srgbClr val="FF0000"/>
                </a:solidFill>
              </a:rPr>
              <a:t>      Гидроизоляция </a:t>
            </a:r>
            <a:r>
              <a:rPr lang="en-US" b="1" dirty="0">
                <a:solidFill>
                  <a:srgbClr val="FF0000"/>
                </a:solidFill>
              </a:rPr>
              <a:t>CL 51</a:t>
            </a:r>
            <a:r>
              <a:rPr lang="ru-RU" b="1" dirty="0">
                <a:solidFill>
                  <a:srgbClr val="FF0000"/>
                </a:solidFill>
              </a:rPr>
              <a:t>,</a:t>
            </a:r>
            <a:r>
              <a:rPr lang="en-US" b="1" dirty="0">
                <a:solidFill>
                  <a:srgbClr val="FF0000"/>
                </a:solidFill>
              </a:rPr>
              <a:t> CR 65</a:t>
            </a:r>
            <a:r>
              <a:rPr lang="ru-RU" b="1" dirty="0">
                <a:solidFill>
                  <a:srgbClr val="FF0000"/>
                </a:solidFill>
              </a:rPr>
              <a:t>,</a:t>
            </a:r>
            <a:r>
              <a:rPr lang="en-US" b="1" dirty="0">
                <a:solidFill>
                  <a:srgbClr val="FF0000"/>
                </a:solidFill>
              </a:rPr>
              <a:t> CR166</a:t>
            </a:r>
            <a:r>
              <a:rPr lang="ru-RU" b="1" dirty="0">
                <a:solidFill>
                  <a:srgbClr val="FF0000"/>
                </a:solidFill>
              </a:rPr>
              <a:t>.</a:t>
            </a:r>
          </a:p>
        </p:txBody>
      </p:sp>
      <p:pic>
        <p:nvPicPr>
          <p:cNvPr id="5" name="Объект 4"/>
          <p:cNvPicPr>
            <a:picLocks noGrp="1" noChangeAspect="1"/>
          </p:cNvPicPr>
          <p:nvPr>
            <p:ph sz="half" idx="1"/>
          </p:nvPr>
        </p:nvPicPr>
        <p:blipFill>
          <a:blip r:embed="rId2"/>
          <a:stretch>
            <a:fillRect/>
          </a:stretch>
        </p:blipFill>
        <p:spPr>
          <a:xfrm>
            <a:off x="657830" y="1653295"/>
            <a:ext cx="1490121" cy="1289411"/>
          </a:xfrm>
          <a:prstGeom prst="rect">
            <a:avLst/>
          </a:prstGeom>
        </p:spPr>
      </p:pic>
      <p:sp>
        <p:nvSpPr>
          <p:cNvPr id="4" name="Объект 3"/>
          <p:cNvSpPr>
            <a:spLocks noGrp="1"/>
          </p:cNvSpPr>
          <p:nvPr>
            <p:ph sz="half" idx="2"/>
          </p:nvPr>
        </p:nvSpPr>
        <p:spPr>
          <a:xfrm>
            <a:off x="3923607" y="1338348"/>
            <a:ext cx="7430193" cy="5093205"/>
          </a:xfrm>
        </p:spPr>
        <p:txBody>
          <a:bodyPr/>
          <a:lstStyle/>
          <a:p>
            <a:pPr>
              <a:buClr>
                <a:srgbClr val="FF0000"/>
              </a:buClr>
              <a:buFont typeface="Wingdings" panose="05000000000000000000" pitchFamily="2" charset="2"/>
              <a:buChar char="Ø"/>
            </a:pPr>
            <a:r>
              <a:rPr lang="ru-RU" sz="1800" dirty="0" err="1"/>
              <a:t>Двухкомпонетная</a:t>
            </a:r>
            <a:r>
              <a:rPr lang="ru-RU" sz="1800" dirty="0"/>
              <a:t> эластичная Гидроизоляция </a:t>
            </a:r>
            <a:r>
              <a:rPr lang="en-US" sz="1800" dirty="0"/>
              <a:t> CR 166 24 </a:t>
            </a:r>
            <a:r>
              <a:rPr lang="ru-RU" sz="1800" dirty="0"/>
              <a:t>кг+10 кг.  Применяется на  деформирующихся основаниях, перекрывает трещины до 0,75 мм, пригодна для контакта с питьевой водой, для позитивного давления, для террас, балконов, бассейнов глубиной до 50 м, стяжки с подогревом, крепление плитки через 3 суток, внутри и снаружи.</a:t>
            </a:r>
          </a:p>
          <a:p>
            <a:pPr>
              <a:buClr>
                <a:srgbClr val="FF0000"/>
              </a:buClr>
              <a:buFont typeface="Wingdings" panose="05000000000000000000" pitchFamily="2" charset="2"/>
              <a:buChar char="Ø"/>
            </a:pPr>
            <a:endParaRPr lang="ru-RU" sz="1800" dirty="0"/>
          </a:p>
          <a:p>
            <a:pPr>
              <a:buClr>
                <a:srgbClr val="FF0000"/>
              </a:buClr>
              <a:buFont typeface="Wingdings" panose="05000000000000000000" pitchFamily="2" charset="2"/>
              <a:buChar char="Ø"/>
            </a:pPr>
            <a:r>
              <a:rPr lang="ru-RU" sz="1800" dirty="0"/>
              <a:t>Цементная Гидроизоляция  </a:t>
            </a:r>
            <a:r>
              <a:rPr lang="en-US" sz="1800" dirty="0"/>
              <a:t>CR </a:t>
            </a:r>
            <a:r>
              <a:rPr lang="ru-RU" sz="1800" dirty="0"/>
              <a:t>65 – 20 кг. Применяется на НЕ деформирующихся основаниях. Для резервуаров с  питьевой водой,  негативного давления, стяжек с подогревом, ванных комнат, туалетов, кухонь, подземных сооружений, резервуаров с водой и  бассейнов, крепление плитки через 3 суток, внутри и снаружи.</a:t>
            </a:r>
          </a:p>
          <a:p>
            <a:pPr>
              <a:buClr>
                <a:srgbClr val="FF0000"/>
              </a:buClr>
              <a:buFont typeface="Wingdings" panose="05000000000000000000" pitchFamily="2" charset="2"/>
              <a:buChar char="Ø"/>
            </a:pPr>
            <a:endParaRPr lang="ru-RU" sz="1800" dirty="0"/>
          </a:p>
          <a:p>
            <a:pPr>
              <a:buClr>
                <a:srgbClr val="FF0000"/>
              </a:buClr>
              <a:buFont typeface="Wingdings" panose="05000000000000000000" pitchFamily="2" charset="2"/>
              <a:buChar char="Ø"/>
            </a:pPr>
            <a:r>
              <a:rPr lang="ru-RU" sz="1800" dirty="0"/>
              <a:t>Эластичная гидроизоляционная мастика CL 51 – 5кг и 15 кг. Готова к применению,  перекрывает трещины  до 0,75 мм, ванные комнаты, кухни, туалеты, стяжки с подогревом, только для внутренних работ, крепление плитки через 6 часов.</a:t>
            </a:r>
          </a:p>
          <a:p>
            <a:pPr>
              <a:buClr>
                <a:srgbClr val="FF0000"/>
              </a:buClr>
              <a:buFont typeface="Wingdings" panose="05000000000000000000" pitchFamily="2" charset="2"/>
              <a:buChar char="Ø"/>
            </a:pPr>
            <a:endParaRPr lang="ru-RU" dirty="0"/>
          </a:p>
        </p:txBody>
      </p:sp>
      <p:pic>
        <p:nvPicPr>
          <p:cNvPr id="7" name="Рисунок 6"/>
          <p:cNvPicPr>
            <a:picLocks noChangeAspect="1"/>
          </p:cNvPicPr>
          <p:nvPr/>
        </p:nvPicPr>
        <p:blipFill>
          <a:blip r:embed="rId3"/>
          <a:stretch>
            <a:fillRect/>
          </a:stretch>
        </p:blipFill>
        <p:spPr>
          <a:xfrm>
            <a:off x="296312" y="3374029"/>
            <a:ext cx="2657475" cy="3057525"/>
          </a:xfrm>
          <a:prstGeom prst="rect">
            <a:avLst/>
          </a:prstGeom>
        </p:spPr>
      </p:pic>
      <p:pic>
        <p:nvPicPr>
          <p:cNvPr id="8" name="Рисунок 7"/>
          <p:cNvPicPr>
            <a:picLocks noChangeAspect="1"/>
          </p:cNvPicPr>
          <p:nvPr/>
        </p:nvPicPr>
        <p:blipFill>
          <a:blip r:embed="rId4"/>
          <a:stretch>
            <a:fillRect/>
          </a:stretch>
        </p:blipFill>
        <p:spPr>
          <a:xfrm>
            <a:off x="2219843" y="1825625"/>
            <a:ext cx="1562100" cy="2486025"/>
          </a:xfrm>
          <a:prstGeom prst="rect">
            <a:avLst/>
          </a:prstGeom>
        </p:spPr>
      </p:pic>
    </p:spTree>
    <p:extLst>
      <p:ext uri="{BB962C8B-B14F-4D97-AF65-F5344CB8AC3E}">
        <p14:creationId xmlns:p14="http://schemas.microsoft.com/office/powerpoint/2010/main" val="2600023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6"/>
            <a:ext cx="10515600" cy="906722"/>
          </a:xfrm>
        </p:spPr>
        <p:txBody>
          <a:bodyPr>
            <a:normAutofit/>
          </a:bodyPr>
          <a:lstStyle/>
          <a:p>
            <a:r>
              <a:rPr lang="ru-RU" sz="4000" b="1" dirty="0">
                <a:solidFill>
                  <a:srgbClr val="FF0000"/>
                </a:solidFill>
              </a:rPr>
              <a:t>Плиточный клей СМ 11, СМ14, СМ 16, СМ 17.</a:t>
            </a:r>
          </a:p>
        </p:txBody>
      </p:sp>
      <p:pic>
        <p:nvPicPr>
          <p:cNvPr id="5" name="Объект 4"/>
          <p:cNvPicPr>
            <a:picLocks noGrp="1" noChangeAspect="1"/>
          </p:cNvPicPr>
          <p:nvPr>
            <p:ph sz="half" idx="1"/>
          </p:nvPr>
        </p:nvPicPr>
        <p:blipFill>
          <a:blip r:embed="rId2"/>
          <a:stretch>
            <a:fillRect/>
          </a:stretch>
        </p:blipFill>
        <p:spPr>
          <a:xfrm>
            <a:off x="669260" y="1388298"/>
            <a:ext cx="1109663" cy="1807878"/>
          </a:xfrm>
          <a:prstGeom prst="rect">
            <a:avLst/>
          </a:prstGeom>
        </p:spPr>
      </p:pic>
      <p:sp>
        <p:nvSpPr>
          <p:cNvPr id="4" name="Объект 3"/>
          <p:cNvSpPr>
            <a:spLocks noGrp="1"/>
          </p:cNvSpPr>
          <p:nvPr>
            <p:ph sz="half" idx="2"/>
          </p:nvPr>
        </p:nvSpPr>
        <p:spPr>
          <a:xfrm>
            <a:off x="3399905" y="1271848"/>
            <a:ext cx="7953895" cy="5004261"/>
          </a:xfrm>
        </p:spPr>
        <p:txBody>
          <a:bodyPr>
            <a:normAutofit/>
          </a:bodyPr>
          <a:lstStyle/>
          <a:p>
            <a:pPr>
              <a:buClr>
                <a:srgbClr val="FF0000"/>
              </a:buClr>
              <a:buFont typeface="Wingdings" panose="05000000000000000000" pitchFamily="2" charset="2"/>
              <a:buChar char="Ø"/>
            </a:pPr>
            <a:r>
              <a:rPr lang="ru-RU" sz="1800" dirty="0"/>
              <a:t>СМ 11 – на НЕ деформирующихся основаниях, </a:t>
            </a:r>
            <a:r>
              <a:rPr lang="ru-RU" sz="1800" dirty="0" err="1"/>
              <a:t>керамогранит</a:t>
            </a:r>
            <a:r>
              <a:rPr lang="ru-RU" sz="1800" dirty="0"/>
              <a:t> и керамическая плитка, размер плитки 50 х 50 см, совместим с гидроизоляцией </a:t>
            </a:r>
            <a:r>
              <a:rPr lang="en-US" sz="1800" dirty="0"/>
              <a:t>CR 65</a:t>
            </a:r>
            <a:r>
              <a:rPr lang="ru-RU" sz="1800" dirty="0"/>
              <a:t>, внутри и снаружи, стены и полы ванная, кухня, туалет, торговые залы, вестибюли,  теплые полы НЕТ.</a:t>
            </a:r>
          </a:p>
          <a:p>
            <a:pPr>
              <a:buClr>
                <a:srgbClr val="FF0000"/>
              </a:buClr>
              <a:buFont typeface="Wingdings" panose="05000000000000000000" pitchFamily="2" charset="2"/>
              <a:buChar char="Ø"/>
            </a:pPr>
            <a:r>
              <a:rPr lang="ru-RU" sz="1800" dirty="0"/>
              <a:t> СМ 14 - на НЕ деформирующихся основаниях, с армирующими волокнами, </a:t>
            </a:r>
            <a:r>
              <a:rPr lang="ru-RU" sz="1800" dirty="0" err="1"/>
              <a:t>керамогранит</a:t>
            </a:r>
            <a:r>
              <a:rPr lang="ru-RU" sz="1800" dirty="0"/>
              <a:t> и керамическая плитка, размер плитки 60 х 60 см, совместим с гидроизоляцией </a:t>
            </a:r>
            <a:r>
              <a:rPr lang="en-US" sz="1800" dirty="0"/>
              <a:t>CR 65</a:t>
            </a:r>
            <a:r>
              <a:rPr lang="ru-RU" sz="1800" dirty="0"/>
              <a:t>, </a:t>
            </a:r>
            <a:r>
              <a:rPr lang="en-US" sz="1800" dirty="0"/>
              <a:t>CR </a:t>
            </a:r>
            <a:r>
              <a:rPr lang="ru-RU" sz="1800" dirty="0"/>
              <a:t>166, </a:t>
            </a:r>
            <a:r>
              <a:rPr lang="en-US" sz="1800" dirty="0"/>
              <a:t>CL 51</a:t>
            </a:r>
            <a:r>
              <a:rPr lang="ru-RU" sz="1800" dirty="0"/>
              <a:t>, внутри и снаружи, теплые полы, стены и полы ванная, кухня, туалет. </a:t>
            </a:r>
          </a:p>
          <a:p>
            <a:pPr>
              <a:buClr>
                <a:srgbClr val="FF0000"/>
              </a:buClr>
              <a:buFont typeface="Wingdings" panose="05000000000000000000" pitchFamily="2" charset="2"/>
              <a:buChar char="Ø"/>
            </a:pPr>
            <a:r>
              <a:rPr lang="ru-RU" sz="1800" dirty="0"/>
              <a:t>СМ 16 - с армирующими волокнами, размер плитки 100 х 100 см, </a:t>
            </a:r>
            <a:r>
              <a:rPr lang="en-US" sz="1800" dirty="0"/>
              <a:t>OSB</a:t>
            </a:r>
            <a:r>
              <a:rPr lang="ru-RU" sz="1800" dirty="0"/>
              <a:t>, ДСП, ГВЛ, совместим с гидроизоляцией </a:t>
            </a:r>
            <a:r>
              <a:rPr lang="en-US" sz="1800" dirty="0"/>
              <a:t>CR 65</a:t>
            </a:r>
            <a:r>
              <a:rPr lang="ru-RU" sz="1800" dirty="0"/>
              <a:t>, </a:t>
            </a:r>
            <a:r>
              <a:rPr lang="en-US" sz="1800" dirty="0"/>
              <a:t>CR </a:t>
            </a:r>
            <a:r>
              <a:rPr lang="ru-RU" sz="1800" dirty="0"/>
              <a:t>166, </a:t>
            </a:r>
            <a:r>
              <a:rPr lang="en-US" sz="1800" dirty="0"/>
              <a:t>CL 51</a:t>
            </a:r>
            <a:r>
              <a:rPr lang="ru-RU" sz="1800" dirty="0"/>
              <a:t>, внутри и снаружи, теплые полы, стены и полы ванная, кухня, туалет. </a:t>
            </a:r>
          </a:p>
          <a:p>
            <a:pPr>
              <a:buClr>
                <a:srgbClr val="FF0000"/>
              </a:buClr>
              <a:buFont typeface="Wingdings" panose="05000000000000000000" pitchFamily="2" charset="2"/>
              <a:buChar char="Ø"/>
            </a:pPr>
            <a:r>
              <a:rPr lang="ru-RU" sz="1800" dirty="0"/>
              <a:t> СМ 17 - с армирующими волокнами, размер плитки Свыше 100 х 100 см, </a:t>
            </a:r>
            <a:r>
              <a:rPr lang="en-US" sz="1800" dirty="0"/>
              <a:t>OSB</a:t>
            </a:r>
            <a:r>
              <a:rPr lang="ru-RU" sz="1800" dirty="0"/>
              <a:t>, ДСП, ГВЛ, совместим с гидроизоляцией </a:t>
            </a:r>
            <a:r>
              <a:rPr lang="en-US" sz="1800" dirty="0"/>
              <a:t>CR 65</a:t>
            </a:r>
            <a:r>
              <a:rPr lang="ru-RU" sz="1800" dirty="0"/>
              <a:t>, </a:t>
            </a:r>
            <a:r>
              <a:rPr lang="en-US" sz="1800" dirty="0"/>
              <a:t>CR </a:t>
            </a:r>
            <a:r>
              <a:rPr lang="ru-RU" sz="1800" dirty="0"/>
              <a:t>166, </a:t>
            </a:r>
            <a:r>
              <a:rPr lang="en-US" sz="1800" dirty="0"/>
              <a:t>CL 51</a:t>
            </a:r>
            <a:r>
              <a:rPr lang="ru-RU" sz="1800" dirty="0"/>
              <a:t>, внутри и снаружи, теплые полы, стены и полы ванная, кухня, туалет, облицовка печей, каминов, </a:t>
            </a:r>
            <a:r>
              <a:rPr lang="ru-RU" sz="1800" dirty="0" err="1"/>
              <a:t>хамамов</a:t>
            </a:r>
            <a:r>
              <a:rPr lang="ru-RU" sz="1800" dirty="0"/>
              <a:t> с температурой не выше 80 С, класс </a:t>
            </a:r>
            <a:r>
              <a:rPr lang="en-US" sz="1800" dirty="0"/>
              <a:t>S 1</a:t>
            </a:r>
            <a:r>
              <a:rPr lang="ru-RU" sz="1800" dirty="0"/>
              <a:t> эластичный прогиб  более 2,5 мм.</a:t>
            </a:r>
          </a:p>
          <a:p>
            <a:pPr>
              <a:buClr>
                <a:srgbClr val="FF0000"/>
              </a:buClr>
              <a:buFont typeface="Wingdings" panose="05000000000000000000" pitchFamily="2" charset="2"/>
              <a:buChar char="Ø"/>
            </a:pPr>
            <a:endParaRPr lang="ru-RU" sz="1800" dirty="0"/>
          </a:p>
        </p:txBody>
      </p:sp>
      <p:pic>
        <p:nvPicPr>
          <p:cNvPr id="6" name="Рисунок 5"/>
          <p:cNvPicPr>
            <a:picLocks noChangeAspect="1"/>
          </p:cNvPicPr>
          <p:nvPr/>
        </p:nvPicPr>
        <p:blipFill>
          <a:blip r:embed="rId3"/>
          <a:stretch>
            <a:fillRect/>
          </a:stretch>
        </p:blipFill>
        <p:spPr>
          <a:xfrm>
            <a:off x="1047404" y="2292237"/>
            <a:ext cx="1174605" cy="1988998"/>
          </a:xfrm>
          <a:prstGeom prst="rect">
            <a:avLst/>
          </a:prstGeom>
        </p:spPr>
      </p:pic>
      <p:pic>
        <p:nvPicPr>
          <p:cNvPr id="7" name="Рисунок 6"/>
          <p:cNvPicPr>
            <a:picLocks noChangeAspect="1"/>
          </p:cNvPicPr>
          <p:nvPr/>
        </p:nvPicPr>
        <p:blipFill>
          <a:blip r:embed="rId4"/>
          <a:stretch>
            <a:fillRect/>
          </a:stretch>
        </p:blipFill>
        <p:spPr>
          <a:xfrm>
            <a:off x="1515515" y="3221543"/>
            <a:ext cx="1207076" cy="1990044"/>
          </a:xfrm>
          <a:prstGeom prst="rect">
            <a:avLst/>
          </a:prstGeom>
        </p:spPr>
      </p:pic>
      <p:pic>
        <p:nvPicPr>
          <p:cNvPr id="8" name="Рисунок 7"/>
          <p:cNvPicPr>
            <a:picLocks noChangeAspect="1"/>
          </p:cNvPicPr>
          <p:nvPr/>
        </p:nvPicPr>
        <p:blipFill>
          <a:blip r:embed="rId5"/>
          <a:stretch>
            <a:fillRect/>
          </a:stretch>
        </p:blipFill>
        <p:spPr>
          <a:xfrm>
            <a:off x="2039044" y="4098680"/>
            <a:ext cx="1160404" cy="1953592"/>
          </a:xfrm>
          <a:prstGeom prst="rect">
            <a:avLst/>
          </a:prstGeom>
        </p:spPr>
      </p:pic>
    </p:spTree>
    <p:extLst>
      <p:ext uri="{BB962C8B-B14F-4D97-AF65-F5344CB8AC3E}">
        <p14:creationId xmlns:p14="http://schemas.microsoft.com/office/powerpoint/2010/main" val="1000356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723999" y="1359576"/>
            <a:ext cx="980109" cy="1942716"/>
          </a:xfrm>
          <a:prstGeom prst="rect">
            <a:avLst/>
          </a:prstGeom>
        </p:spPr>
      </p:pic>
      <p:pic>
        <p:nvPicPr>
          <p:cNvPr id="3" name="Рисунок 2"/>
          <p:cNvPicPr>
            <a:picLocks noChangeAspect="1"/>
          </p:cNvPicPr>
          <p:nvPr/>
        </p:nvPicPr>
        <p:blipFill>
          <a:blip r:embed="rId3"/>
          <a:stretch>
            <a:fillRect/>
          </a:stretch>
        </p:blipFill>
        <p:spPr>
          <a:xfrm>
            <a:off x="350866" y="4181300"/>
            <a:ext cx="1849100" cy="1428270"/>
          </a:xfrm>
          <a:prstGeom prst="rect">
            <a:avLst/>
          </a:prstGeom>
        </p:spPr>
      </p:pic>
      <p:sp>
        <p:nvSpPr>
          <p:cNvPr id="4" name="Заголовок 3"/>
          <p:cNvSpPr>
            <a:spLocks noGrp="1"/>
          </p:cNvSpPr>
          <p:nvPr>
            <p:ph type="ctrTitle"/>
          </p:nvPr>
        </p:nvSpPr>
        <p:spPr>
          <a:xfrm>
            <a:off x="1524000" y="241069"/>
            <a:ext cx="9144000" cy="818761"/>
          </a:xfrm>
        </p:spPr>
        <p:txBody>
          <a:bodyPr>
            <a:normAutofit/>
          </a:bodyPr>
          <a:lstStyle/>
          <a:p>
            <a:r>
              <a:rPr lang="ru-RU" sz="4800" b="1" dirty="0">
                <a:solidFill>
                  <a:srgbClr val="FF0000"/>
                </a:solidFill>
                <a:latin typeface="+mn-lt"/>
              </a:rPr>
              <a:t>Затирка СЕ33 и СЕ40</a:t>
            </a:r>
          </a:p>
        </p:txBody>
      </p:sp>
      <p:sp>
        <p:nvSpPr>
          <p:cNvPr id="5" name="Подзаголовок 4"/>
          <p:cNvSpPr>
            <a:spLocks noGrp="1"/>
          </p:cNvSpPr>
          <p:nvPr>
            <p:ph type="subTitle" idx="1"/>
          </p:nvPr>
        </p:nvSpPr>
        <p:spPr>
          <a:xfrm>
            <a:off x="290945" y="1188720"/>
            <a:ext cx="11563004" cy="5345084"/>
          </a:xfrm>
        </p:spPr>
        <p:txBody>
          <a:bodyPr>
            <a:normAutofit fontScale="85000" lnSpcReduction="20000"/>
          </a:bodyPr>
          <a:lstStyle/>
          <a:p>
            <a:pPr algn="l"/>
            <a:r>
              <a:rPr lang="ru-RU" sz="1800" dirty="0">
                <a:latin typeface="Arial" panose="020B0604020202020204" pitchFamily="34" charset="0"/>
                <a:cs typeface="Arial" panose="020B0604020202020204" pitchFamily="34" charset="0"/>
              </a:rPr>
              <a:t>                                    </a:t>
            </a:r>
            <a:r>
              <a:rPr lang="ru-RU" sz="2100" b="1" dirty="0">
                <a:solidFill>
                  <a:srgbClr val="FF0000"/>
                </a:solidFill>
                <a:latin typeface="Arial" panose="020B0604020202020204" pitchFamily="34" charset="0"/>
                <a:cs typeface="Arial" panose="020B0604020202020204" pitchFamily="34" charset="0"/>
              </a:rPr>
              <a:t>СЕ 33 </a:t>
            </a:r>
            <a:r>
              <a:rPr lang="ru-RU" sz="1400" dirty="0">
                <a:latin typeface="Arial" panose="020B0604020202020204" pitchFamily="34" charset="0"/>
                <a:cs typeface="Arial" panose="020B0604020202020204" pitchFamily="34" charset="0"/>
              </a:rPr>
              <a:t>– для узких швов до 6 мм, на не деформирующихся основаниях.</a:t>
            </a:r>
          </a:p>
          <a:p>
            <a:pPr algn="l"/>
            <a:r>
              <a:rPr lang="ru-RU" sz="1400" dirty="0">
                <a:latin typeface="Arial" panose="020B0604020202020204" pitchFamily="34" charset="0"/>
                <a:cs typeface="Arial" panose="020B0604020202020204" pitchFamily="34" charset="0"/>
              </a:rPr>
              <a:t>                                              Применяется в местах периодического увлажнения(ванная, кухня).</a:t>
            </a:r>
          </a:p>
          <a:p>
            <a:pPr algn="l"/>
            <a:r>
              <a:rPr lang="ru-RU" sz="1400" dirty="0">
                <a:latin typeface="Arial" panose="020B0604020202020204" pitchFamily="34" charset="0"/>
                <a:cs typeface="Arial" panose="020B0604020202020204" pitchFamily="34" charset="0"/>
              </a:rPr>
              <a:t>                                              </a:t>
            </a:r>
            <a:r>
              <a:rPr lang="ru-RU" sz="1400" dirty="0">
                <a:solidFill>
                  <a:srgbClr val="FF0000"/>
                </a:solidFill>
                <a:latin typeface="Arial" panose="020B0604020202020204" pitchFamily="34" charset="0"/>
                <a:cs typeface="Arial" panose="020B0604020202020204" pitchFamily="34" charset="0"/>
              </a:rPr>
              <a:t>26 цветов</a:t>
            </a:r>
            <a:r>
              <a:rPr lang="ru-RU" sz="1400" dirty="0">
                <a:latin typeface="Arial" panose="020B0604020202020204" pitchFamily="34" charset="0"/>
                <a:cs typeface="Arial" panose="020B0604020202020204" pitchFamily="34" charset="0"/>
              </a:rPr>
              <a:t>, противогрибковый эффект.</a:t>
            </a:r>
          </a:p>
          <a:p>
            <a:pPr algn="l"/>
            <a:r>
              <a:rPr lang="ru-RU" sz="1400" dirty="0">
                <a:latin typeface="Arial" panose="020B0604020202020204" pitchFamily="34" charset="0"/>
                <a:cs typeface="Arial" panose="020B0604020202020204" pitchFamily="34" charset="0"/>
              </a:rPr>
              <a:t>                                              Для внутренних и наружных работ  - 50 + 70 С.</a:t>
            </a:r>
          </a:p>
          <a:p>
            <a:pPr algn="l"/>
            <a:r>
              <a:rPr lang="ru-RU" sz="1400" dirty="0">
                <a:latin typeface="Arial" panose="020B0604020202020204" pitchFamily="34" charset="0"/>
                <a:cs typeface="Arial" panose="020B0604020202020204" pitchFamily="34" charset="0"/>
              </a:rPr>
              <a:t>                                              </a:t>
            </a:r>
            <a:r>
              <a:rPr lang="ru-RU" sz="1400" dirty="0" err="1">
                <a:latin typeface="Arial" panose="020B0604020202020204" pitchFamily="34" charset="0"/>
                <a:cs typeface="Arial" panose="020B0604020202020204" pitchFamily="34" charset="0"/>
              </a:rPr>
              <a:t>Водо</a:t>
            </a:r>
            <a:r>
              <a:rPr lang="ru-RU" sz="1400" dirty="0">
                <a:latin typeface="Arial" panose="020B0604020202020204" pitchFamily="34" charset="0"/>
                <a:cs typeface="Arial" panose="020B0604020202020204" pitchFamily="34" charset="0"/>
              </a:rPr>
              <a:t> и морозостойкая.</a:t>
            </a:r>
          </a:p>
          <a:p>
            <a:pPr algn="l"/>
            <a:r>
              <a:rPr lang="ru-RU" sz="1400" dirty="0">
                <a:latin typeface="Arial" panose="020B0604020202020204" pitchFamily="34" charset="0"/>
                <a:cs typeface="Arial" panose="020B0604020202020204" pitchFamily="34" charset="0"/>
              </a:rPr>
              <a:t>                                              Первоначальная подвижность  - 40 минут.</a:t>
            </a:r>
          </a:p>
          <a:p>
            <a:pPr algn="l"/>
            <a:r>
              <a:rPr lang="ru-RU" sz="1400" dirty="0">
                <a:latin typeface="Arial" panose="020B0604020202020204" pitchFamily="34" charset="0"/>
                <a:cs typeface="Arial" panose="020B0604020202020204" pitchFamily="34" charset="0"/>
              </a:rPr>
              <a:t>                                              Технологический проход </a:t>
            </a:r>
            <a:r>
              <a:rPr lang="ru-RU" sz="1400" dirty="0">
                <a:solidFill>
                  <a:srgbClr val="FF0000"/>
                </a:solidFill>
                <a:latin typeface="Arial" panose="020B0604020202020204" pitchFamily="34" charset="0"/>
                <a:cs typeface="Arial" panose="020B0604020202020204" pitchFamily="34" charset="0"/>
              </a:rPr>
              <a:t>через 24 часа.</a:t>
            </a:r>
          </a:p>
          <a:p>
            <a:pPr algn="l"/>
            <a:r>
              <a:rPr lang="ru-RU" sz="1400" dirty="0">
                <a:solidFill>
                  <a:srgbClr val="FF0000"/>
                </a:solidFill>
                <a:latin typeface="Arial" panose="020B0604020202020204" pitchFamily="34" charset="0"/>
                <a:cs typeface="Arial" panose="020B0604020202020204" pitchFamily="34" charset="0"/>
              </a:rPr>
              <a:t>                                               Высохший налет удалить не позднее чем через 24 часа.</a:t>
            </a:r>
          </a:p>
          <a:p>
            <a:pPr algn="l"/>
            <a:r>
              <a:rPr lang="ru-RU" sz="1400" dirty="0">
                <a:latin typeface="Arial" panose="020B0604020202020204" pitchFamily="34" charset="0"/>
                <a:cs typeface="Arial" panose="020B0604020202020204" pitchFamily="34" charset="0"/>
              </a:rPr>
              <a:t>                                              Прочность при сжатии </a:t>
            </a:r>
            <a:r>
              <a:rPr lang="ru-RU" sz="1400" dirty="0">
                <a:solidFill>
                  <a:srgbClr val="FF0000"/>
                </a:solidFill>
                <a:latin typeface="Arial" panose="020B0604020202020204" pitchFamily="34" charset="0"/>
                <a:cs typeface="Arial" panose="020B0604020202020204" pitchFamily="34" charset="0"/>
              </a:rPr>
              <a:t>15 Мпа.</a:t>
            </a:r>
          </a:p>
          <a:p>
            <a:pPr algn="l"/>
            <a:r>
              <a:rPr lang="ru-RU" sz="1400" dirty="0">
                <a:latin typeface="Arial" panose="020B0604020202020204" pitchFamily="34" charset="0"/>
                <a:cs typeface="Arial" panose="020B0604020202020204" pitchFamily="34" charset="0"/>
              </a:rPr>
              <a:t>                                              Первый контакт с водой </a:t>
            </a:r>
            <a:r>
              <a:rPr lang="ru-RU" sz="1400" dirty="0">
                <a:solidFill>
                  <a:srgbClr val="FF0000"/>
                </a:solidFill>
                <a:latin typeface="Arial" panose="020B0604020202020204" pitchFamily="34" charset="0"/>
                <a:cs typeface="Arial" panose="020B0604020202020204" pitchFamily="34" charset="0"/>
              </a:rPr>
              <a:t>через 24 часа.</a:t>
            </a:r>
          </a:p>
          <a:p>
            <a:pPr algn="l"/>
            <a:endParaRPr lang="ru-RU" sz="1400" dirty="0">
              <a:latin typeface="Arial" panose="020B0604020202020204" pitchFamily="34" charset="0"/>
              <a:cs typeface="Arial" panose="020B0604020202020204" pitchFamily="34" charset="0"/>
            </a:endParaRPr>
          </a:p>
          <a:p>
            <a:pPr algn="l"/>
            <a:r>
              <a:rPr lang="ru-RU" sz="1400" dirty="0">
                <a:latin typeface="Arial" panose="020B0604020202020204" pitchFamily="34" charset="0"/>
                <a:cs typeface="Arial" panose="020B0604020202020204" pitchFamily="34" charset="0"/>
              </a:rPr>
              <a:t>                                               </a:t>
            </a:r>
            <a:r>
              <a:rPr lang="ru-RU" sz="2100" b="1" dirty="0">
                <a:solidFill>
                  <a:srgbClr val="FF0000"/>
                </a:solidFill>
                <a:latin typeface="Arial" panose="020B0604020202020204" pitchFamily="34" charset="0"/>
                <a:cs typeface="Arial" panose="020B0604020202020204" pitchFamily="34" charset="0"/>
              </a:rPr>
              <a:t>СЕ 40 </a:t>
            </a:r>
            <a:r>
              <a:rPr lang="ru-RU" sz="1400" b="1" dirty="0">
                <a:latin typeface="Arial" panose="020B0604020202020204" pitchFamily="34" charset="0"/>
                <a:cs typeface="Arial" panose="020B0604020202020204" pitchFamily="34" charset="0"/>
              </a:rPr>
              <a:t>– </a:t>
            </a:r>
            <a:r>
              <a:rPr lang="ru-RU" sz="1400" dirty="0">
                <a:latin typeface="Arial" panose="020B0604020202020204" pitchFamily="34" charset="0"/>
                <a:cs typeface="Arial" panose="020B0604020202020204" pitchFamily="34" charset="0"/>
              </a:rPr>
              <a:t>эластичная водоотталкивающая затирка для швов до 10 мм, в местах с постоянной влажностью.</a:t>
            </a:r>
          </a:p>
          <a:p>
            <a:pPr algn="l"/>
            <a:r>
              <a:rPr lang="ru-RU" sz="1400" dirty="0">
                <a:latin typeface="Arial" panose="020B0604020202020204" pitchFamily="34" charset="0"/>
                <a:cs typeface="Arial" panose="020B0604020202020204" pitchFamily="34" charset="0"/>
              </a:rPr>
              <a:t>                                               Может применяется на деформирующих основаниях(ДСП, </a:t>
            </a:r>
            <a:r>
              <a:rPr lang="ru-RU" sz="1400" dirty="0" err="1">
                <a:latin typeface="Arial" panose="020B0604020202020204" pitchFamily="34" charset="0"/>
                <a:cs typeface="Arial" panose="020B0604020202020204" pitchFamily="34" charset="0"/>
              </a:rPr>
              <a:t>гипсокартон</a:t>
            </a:r>
            <a:r>
              <a:rPr lang="ru-RU" sz="1400" dirty="0">
                <a:latin typeface="Arial" panose="020B0604020202020204" pitchFamily="34" charset="0"/>
                <a:cs typeface="Arial" panose="020B0604020202020204" pitchFamily="34" charset="0"/>
              </a:rPr>
              <a:t> и т. д.)</a:t>
            </a:r>
          </a:p>
          <a:p>
            <a:pPr algn="l"/>
            <a:r>
              <a:rPr lang="ru-RU" sz="1400" dirty="0">
                <a:latin typeface="Arial" panose="020B0604020202020204" pitchFamily="34" charset="0"/>
                <a:cs typeface="Arial" panose="020B0604020202020204" pitchFamily="34" charset="0"/>
              </a:rPr>
              <a:t>                                               </a:t>
            </a:r>
            <a:r>
              <a:rPr lang="ru-RU" sz="1400" dirty="0">
                <a:solidFill>
                  <a:srgbClr val="FF0000"/>
                </a:solidFill>
                <a:latin typeface="Arial" panose="020B0604020202020204" pitchFamily="34" charset="0"/>
                <a:cs typeface="Arial" panose="020B0604020202020204" pitchFamily="34" charset="0"/>
              </a:rPr>
              <a:t>38 цветов</a:t>
            </a:r>
            <a:r>
              <a:rPr lang="ru-RU" sz="1400" dirty="0">
                <a:latin typeface="Arial" panose="020B0604020202020204" pitchFamily="34" charset="0"/>
                <a:cs typeface="Arial" panose="020B0604020202020204" pitchFamily="34" charset="0"/>
              </a:rPr>
              <a:t>. Усиленный противогрибковый эффект.</a:t>
            </a:r>
          </a:p>
          <a:p>
            <a:pPr algn="l"/>
            <a:r>
              <a:rPr lang="ru-RU" sz="1400" dirty="0">
                <a:latin typeface="Arial" panose="020B0604020202020204" pitchFamily="34" charset="0"/>
                <a:cs typeface="Arial" panose="020B0604020202020204" pitchFamily="34" charset="0"/>
              </a:rPr>
              <a:t>                                               Легко моется, эластичная, устойчива к деформациям.</a:t>
            </a:r>
          </a:p>
          <a:p>
            <a:pPr algn="l"/>
            <a:r>
              <a:rPr lang="ru-RU" sz="1400" dirty="0">
                <a:latin typeface="Arial" panose="020B0604020202020204" pitchFamily="34" charset="0"/>
                <a:cs typeface="Arial" panose="020B0604020202020204" pitchFamily="34" charset="0"/>
              </a:rPr>
              <a:t>                                               Может применяться на полах с подогревом.</a:t>
            </a:r>
          </a:p>
          <a:p>
            <a:pPr algn="l"/>
            <a:r>
              <a:rPr lang="ru-RU" sz="1400" dirty="0">
                <a:latin typeface="Arial" panose="020B0604020202020204" pitchFamily="34" charset="0"/>
                <a:cs typeface="Arial" panose="020B0604020202020204" pitchFamily="34" charset="0"/>
              </a:rPr>
              <a:t>                                               Для внутренних и наружных работ  - 50 + 70 С.</a:t>
            </a:r>
          </a:p>
          <a:p>
            <a:pPr algn="l"/>
            <a:r>
              <a:rPr lang="ru-RU" sz="1400" dirty="0">
                <a:latin typeface="Arial" panose="020B0604020202020204" pitchFamily="34" charset="0"/>
                <a:cs typeface="Arial" panose="020B0604020202020204" pitchFamily="34" charset="0"/>
              </a:rPr>
              <a:t>                                               Прочность при сжатии </a:t>
            </a:r>
            <a:r>
              <a:rPr lang="ru-RU" sz="1400" dirty="0">
                <a:solidFill>
                  <a:srgbClr val="FF0000"/>
                </a:solidFill>
                <a:latin typeface="Arial" panose="020B0604020202020204" pitchFamily="34" charset="0"/>
                <a:cs typeface="Arial" panose="020B0604020202020204" pitchFamily="34" charset="0"/>
              </a:rPr>
              <a:t>17 Мпа.</a:t>
            </a:r>
          </a:p>
          <a:p>
            <a:pPr algn="l"/>
            <a:r>
              <a:rPr lang="ru-RU" sz="1400" dirty="0">
                <a:solidFill>
                  <a:srgbClr val="FF0000"/>
                </a:solidFill>
                <a:latin typeface="Arial" panose="020B0604020202020204" pitchFamily="34" charset="0"/>
                <a:cs typeface="Arial" panose="020B0604020202020204" pitchFamily="34" charset="0"/>
              </a:rPr>
              <a:t>                                                Высохший налет удалить не позднее чем через 8 часов.</a:t>
            </a:r>
          </a:p>
          <a:p>
            <a:pPr algn="l"/>
            <a:r>
              <a:rPr lang="ru-RU" sz="1400" dirty="0">
                <a:latin typeface="Arial" panose="020B0604020202020204" pitchFamily="34" charset="0"/>
                <a:cs typeface="Arial" panose="020B0604020202020204" pitchFamily="34" charset="0"/>
              </a:rPr>
              <a:t>                                                Первый контакт с водой </a:t>
            </a:r>
            <a:r>
              <a:rPr lang="ru-RU" sz="1400" dirty="0">
                <a:solidFill>
                  <a:srgbClr val="FF0000"/>
                </a:solidFill>
                <a:latin typeface="Arial" panose="020B0604020202020204" pitchFamily="34" charset="0"/>
                <a:cs typeface="Arial" panose="020B0604020202020204" pitchFamily="34" charset="0"/>
              </a:rPr>
              <a:t>через 7 дней.</a:t>
            </a:r>
          </a:p>
          <a:p>
            <a:pPr algn="l"/>
            <a:endParaRPr lang="ru-RU" sz="1400" dirty="0">
              <a:latin typeface="Arial" panose="020B0604020202020204" pitchFamily="34" charset="0"/>
              <a:cs typeface="Arial" panose="020B0604020202020204" pitchFamily="34" charset="0"/>
            </a:endParaRPr>
          </a:p>
          <a:p>
            <a:pPr algn="l"/>
            <a:endParaRPr lang="ru-RU" sz="1400" dirty="0">
              <a:latin typeface="Arial" panose="020B0604020202020204" pitchFamily="34" charset="0"/>
              <a:cs typeface="Arial" panose="020B0604020202020204" pitchFamily="34" charset="0"/>
            </a:endParaRPr>
          </a:p>
          <a:p>
            <a:pPr algn="l"/>
            <a:endParaRPr lang="ru-RU" sz="1400" dirty="0">
              <a:latin typeface="Arial" panose="020B0604020202020204" pitchFamily="34" charset="0"/>
              <a:cs typeface="Arial" panose="020B0604020202020204" pitchFamily="34" charset="0"/>
            </a:endParaRPr>
          </a:p>
          <a:p>
            <a:pPr algn="l"/>
            <a:endParaRPr lang="ru-RU" sz="1400" dirty="0">
              <a:latin typeface="Arial" panose="020B0604020202020204" pitchFamily="34" charset="0"/>
              <a:cs typeface="Arial" panose="020B0604020202020204" pitchFamily="34" charset="0"/>
            </a:endParaRPr>
          </a:p>
          <a:p>
            <a:pPr algn="l"/>
            <a:endParaRPr lang="ru-RU" sz="1400" dirty="0">
              <a:latin typeface="Arial" panose="020B0604020202020204" pitchFamily="34" charset="0"/>
              <a:cs typeface="Arial" panose="020B0604020202020204" pitchFamily="34" charset="0"/>
            </a:endParaRPr>
          </a:p>
          <a:p>
            <a:pPr algn="l"/>
            <a:endParaRPr lang="ru-RU"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446126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448888"/>
            <a:ext cx="9144000" cy="615142"/>
          </a:xfrm>
        </p:spPr>
        <p:txBody>
          <a:bodyPr>
            <a:normAutofit fontScale="90000"/>
          </a:bodyPr>
          <a:lstStyle/>
          <a:p>
            <a:r>
              <a:rPr lang="ru-RU" sz="3200" b="1" dirty="0">
                <a:solidFill>
                  <a:srgbClr val="FF0000"/>
                </a:solidFill>
                <a:latin typeface="Arial" panose="020B0604020202020204" pitchFamily="34" charset="0"/>
                <a:cs typeface="Arial" panose="020B0604020202020204" pitchFamily="34" charset="0"/>
              </a:rPr>
              <a:t>Самовыравнивающиеся смеси  </a:t>
            </a:r>
            <a:r>
              <a:rPr lang="en-US" sz="3200" b="1" dirty="0">
                <a:solidFill>
                  <a:srgbClr val="FF0000"/>
                </a:solidFill>
                <a:latin typeface="Arial" panose="020B0604020202020204" pitchFamily="34" charset="0"/>
                <a:cs typeface="Arial" panose="020B0604020202020204" pitchFamily="34" charset="0"/>
              </a:rPr>
              <a:t>CN173 </a:t>
            </a:r>
            <a:r>
              <a:rPr lang="ru-RU" sz="3200" b="1" dirty="0">
                <a:solidFill>
                  <a:srgbClr val="FF0000"/>
                </a:solidFill>
                <a:latin typeface="Arial" panose="020B0604020202020204" pitchFamily="34" charset="0"/>
                <a:cs typeface="Arial" panose="020B0604020202020204" pitchFamily="34" charset="0"/>
              </a:rPr>
              <a:t>и </a:t>
            </a:r>
            <a:r>
              <a:rPr lang="en-US" sz="3200" b="1" dirty="0">
                <a:solidFill>
                  <a:srgbClr val="FF0000"/>
                </a:solidFill>
                <a:latin typeface="Arial" panose="020B0604020202020204" pitchFamily="34" charset="0"/>
                <a:cs typeface="Arial" panose="020B0604020202020204" pitchFamily="34" charset="0"/>
              </a:rPr>
              <a:t> CN175</a:t>
            </a:r>
            <a:endParaRPr lang="ru-RU" sz="3200" b="1" dirty="0">
              <a:solidFill>
                <a:srgbClr val="FF0000"/>
              </a:solidFill>
              <a:latin typeface="Arial" panose="020B0604020202020204" pitchFamily="34" charset="0"/>
              <a:cs typeface="Arial" panose="020B0604020202020204" pitchFamily="34" charset="0"/>
            </a:endParaRPr>
          </a:p>
        </p:txBody>
      </p:sp>
      <p:sp>
        <p:nvSpPr>
          <p:cNvPr id="3" name="Подзаголовок 2"/>
          <p:cNvSpPr>
            <a:spLocks noGrp="1"/>
          </p:cNvSpPr>
          <p:nvPr>
            <p:ph type="subTitle" idx="1"/>
          </p:nvPr>
        </p:nvSpPr>
        <p:spPr>
          <a:xfrm>
            <a:off x="473825" y="1271848"/>
            <a:ext cx="10194175" cy="5162204"/>
          </a:xfrm>
        </p:spPr>
        <p:txBody>
          <a:bodyPr>
            <a:normAutofit/>
          </a:bodyPr>
          <a:lstStyle/>
          <a:p>
            <a:endParaRPr lang="ru-RU" sz="1600" dirty="0"/>
          </a:p>
          <a:p>
            <a:pPr>
              <a:spcBef>
                <a:spcPts val="0"/>
              </a:spcBef>
            </a:pPr>
            <a:r>
              <a:rPr lang="ru-RU" sz="2000" b="1" dirty="0">
                <a:solidFill>
                  <a:srgbClr val="FF0000"/>
                </a:solidFill>
              </a:rPr>
              <a:t>                             </a:t>
            </a:r>
            <a:r>
              <a:rPr lang="en-US" sz="2000" b="1" dirty="0">
                <a:solidFill>
                  <a:srgbClr val="FF0000"/>
                </a:solidFill>
              </a:rPr>
              <a:t>CN173 </a:t>
            </a:r>
            <a:r>
              <a:rPr lang="ru-RU" sz="1600" dirty="0"/>
              <a:t>– </a:t>
            </a:r>
            <a:r>
              <a:rPr lang="ru-RU" sz="1800" dirty="0">
                <a:solidFill>
                  <a:srgbClr val="FF0000"/>
                </a:solidFill>
              </a:rPr>
              <a:t>быстротвердеющая самовыравнивающая смесь от 6 до 60 мм.</a:t>
            </a:r>
          </a:p>
          <a:p>
            <a:pPr>
              <a:spcBef>
                <a:spcPts val="0"/>
              </a:spcBef>
            </a:pPr>
            <a:r>
              <a:rPr lang="ru-RU" sz="1800" dirty="0"/>
              <a:t>      Безусадочная, может применяться на слабых основаниях.</a:t>
            </a:r>
          </a:p>
          <a:p>
            <a:pPr>
              <a:spcBef>
                <a:spcPts val="0"/>
              </a:spcBef>
            </a:pPr>
            <a:r>
              <a:rPr lang="ru-RU" sz="1800" dirty="0"/>
              <a:t>        Устойчива к растрескиванию, только для внутренних работ.</a:t>
            </a:r>
          </a:p>
          <a:p>
            <a:pPr algn="l">
              <a:spcBef>
                <a:spcPts val="0"/>
              </a:spcBef>
            </a:pPr>
            <a:r>
              <a:rPr lang="ru-RU" sz="1800" dirty="0"/>
              <a:t>                                            Технологический проход не ранее чем </a:t>
            </a:r>
            <a:r>
              <a:rPr lang="ru-RU" sz="1800" dirty="0">
                <a:solidFill>
                  <a:srgbClr val="FF0000"/>
                </a:solidFill>
              </a:rPr>
              <a:t>через 6 часов.</a:t>
            </a:r>
          </a:p>
          <a:p>
            <a:pPr algn="l">
              <a:spcBef>
                <a:spcPts val="0"/>
              </a:spcBef>
            </a:pPr>
            <a:r>
              <a:rPr lang="ru-RU" sz="1800" dirty="0"/>
              <a:t>                                            Может применяться на стяжках с подогревом.</a:t>
            </a:r>
          </a:p>
          <a:p>
            <a:pPr algn="l">
              <a:spcBef>
                <a:spcPts val="0"/>
              </a:spcBef>
            </a:pPr>
            <a:r>
              <a:rPr lang="ru-RU" sz="1800" dirty="0"/>
              <a:t>                                            Пригодна для механизированного нанесения.</a:t>
            </a:r>
          </a:p>
          <a:p>
            <a:pPr algn="l">
              <a:spcBef>
                <a:spcPts val="0"/>
              </a:spcBef>
            </a:pPr>
            <a:r>
              <a:rPr lang="ru-RU" sz="1800" dirty="0"/>
              <a:t>                                            Должна быть израсходована в течении 30 минут.</a:t>
            </a:r>
          </a:p>
          <a:p>
            <a:pPr>
              <a:spcBef>
                <a:spcPts val="0"/>
              </a:spcBef>
            </a:pPr>
            <a:r>
              <a:rPr lang="ru-RU" sz="1800" dirty="0"/>
              <a:t>                       Предел прочности </a:t>
            </a:r>
            <a:r>
              <a:rPr lang="ru-RU" sz="1800" b="1" dirty="0">
                <a:solidFill>
                  <a:srgbClr val="FF0000"/>
                </a:solidFill>
              </a:rPr>
              <a:t>15 МПа</a:t>
            </a:r>
            <a:r>
              <a:rPr lang="ru-RU" sz="1800" dirty="0"/>
              <a:t>, </a:t>
            </a:r>
            <a:r>
              <a:rPr lang="ru-RU" sz="1800" dirty="0">
                <a:solidFill>
                  <a:srgbClr val="FF0000"/>
                </a:solidFill>
              </a:rPr>
              <a:t>расход 1,5 кг/м2 </a:t>
            </a:r>
            <a:r>
              <a:rPr lang="ru-RU" sz="1800" dirty="0"/>
              <a:t>на 1 мм толщины слоя.</a:t>
            </a:r>
            <a:r>
              <a:rPr lang="en-US" sz="1800" b="1" dirty="0">
                <a:solidFill>
                  <a:srgbClr val="FF0000"/>
                </a:solidFill>
              </a:rPr>
              <a:t> </a:t>
            </a:r>
            <a:endParaRPr lang="ru-RU" sz="1800" b="1" dirty="0">
              <a:solidFill>
                <a:srgbClr val="FF0000"/>
              </a:solidFill>
            </a:endParaRPr>
          </a:p>
          <a:p>
            <a:pPr>
              <a:spcBef>
                <a:spcPts val="0"/>
              </a:spcBef>
            </a:pPr>
            <a:r>
              <a:rPr lang="ru-RU" sz="1600" b="1" dirty="0">
                <a:solidFill>
                  <a:srgbClr val="FF0000"/>
                </a:solidFill>
              </a:rPr>
              <a:t>                                   </a:t>
            </a:r>
          </a:p>
          <a:p>
            <a:pPr>
              <a:spcBef>
                <a:spcPts val="0"/>
              </a:spcBef>
            </a:pPr>
            <a:r>
              <a:rPr lang="ru-RU" sz="1600" b="1" dirty="0">
                <a:solidFill>
                  <a:srgbClr val="FF0000"/>
                </a:solidFill>
              </a:rPr>
              <a:t>                                     </a:t>
            </a:r>
            <a:r>
              <a:rPr lang="en-US" sz="2000" b="1" dirty="0">
                <a:solidFill>
                  <a:srgbClr val="FF0000"/>
                </a:solidFill>
              </a:rPr>
              <a:t>CN17</a:t>
            </a:r>
            <a:r>
              <a:rPr lang="ru-RU" sz="2000" b="1" dirty="0">
                <a:solidFill>
                  <a:srgbClr val="FF0000"/>
                </a:solidFill>
              </a:rPr>
              <a:t>5 </a:t>
            </a:r>
            <a:r>
              <a:rPr lang="ru-RU" sz="2000" b="1" dirty="0"/>
              <a:t> </a:t>
            </a:r>
            <a:r>
              <a:rPr lang="ru-RU" sz="1600" b="1" dirty="0"/>
              <a:t>- </a:t>
            </a:r>
            <a:r>
              <a:rPr lang="ru-RU" sz="1800" dirty="0">
                <a:solidFill>
                  <a:srgbClr val="FF0000"/>
                </a:solidFill>
              </a:rPr>
              <a:t>универсальная самовыравнивающаяся смесь с армирующими</a:t>
            </a:r>
          </a:p>
          <a:p>
            <a:pPr>
              <a:spcBef>
                <a:spcPts val="0"/>
              </a:spcBef>
            </a:pPr>
            <a:r>
              <a:rPr lang="ru-RU" sz="1800" dirty="0" err="1">
                <a:solidFill>
                  <a:srgbClr val="FF0000"/>
                </a:solidFill>
              </a:rPr>
              <a:t>микроволокнами</a:t>
            </a:r>
            <a:r>
              <a:rPr lang="ru-RU" sz="1800" dirty="0">
                <a:solidFill>
                  <a:srgbClr val="FF0000"/>
                </a:solidFill>
              </a:rPr>
              <a:t>  от 3 до 60 мм.</a:t>
            </a:r>
          </a:p>
          <a:p>
            <a:pPr>
              <a:spcBef>
                <a:spcPts val="0"/>
              </a:spcBef>
            </a:pPr>
            <a:r>
              <a:rPr lang="ru-RU" sz="1800" dirty="0"/>
              <a:t>        Устойчива к растрескиванию, только для внутренних работ.</a:t>
            </a:r>
          </a:p>
          <a:p>
            <a:pPr algn="l">
              <a:spcBef>
                <a:spcPts val="0"/>
              </a:spcBef>
            </a:pPr>
            <a:r>
              <a:rPr lang="ru-RU" sz="1800" dirty="0"/>
              <a:t>                                            Подходит для ванных комнат.</a:t>
            </a:r>
          </a:p>
          <a:p>
            <a:pPr algn="l">
              <a:spcBef>
                <a:spcPts val="0"/>
              </a:spcBef>
            </a:pPr>
            <a:r>
              <a:rPr lang="ru-RU" sz="1800" dirty="0"/>
              <a:t>                                            Технологический проход не ранее чем </a:t>
            </a:r>
            <a:r>
              <a:rPr lang="ru-RU" sz="1800" dirty="0">
                <a:solidFill>
                  <a:srgbClr val="FF0000"/>
                </a:solidFill>
              </a:rPr>
              <a:t>через 5 часов.</a:t>
            </a:r>
          </a:p>
          <a:p>
            <a:pPr algn="l">
              <a:spcBef>
                <a:spcPts val="0"/>
              </a:spcBef>
            </a:pPr>
            <a:r>
              <a:rPr lang="ru-RU" sz="1800" dirty="0"/>
              <a:t>                                            Пригодна для «плавающих» стяжек.</a:t>
            </a:r>
          </a:p>
          <a:p>
            <a:pPr algn="l">
              <a:spcBef>
                <a:spcPts val="0"/>
              </a:spcBef>
            </a:pPr>
            <a:r>
              <a:rPr lang="ru-RU" sz="1800" dirty="0"/>
              <a:t>                                            Может применяться на стяжках с подогревом.</a:t>
            </a:r>
          </a:p>
          <a:p>
            <a:pPr algn="l">
              <a:spcBef>
                <a:spcPts val="0"/>
              </a:spcBef>
            </a:pPr>
            <a:r>
              <a:rPr lang="ru-RU" sz="1800" dirty="0"/>
              <a:t>                                            Пригодна для механизированного нанесения.</a:t>
            </a:r>
          </a:p>
          <a:p>
            <a:pPr algn="l">
              <a:spcBef>
                <a:spcPts val="0"/>
              </a:spcBef>
            </a:pPr>
            <a:r>
              <a:rPr lang="ru-RU" sz="1800" dirty="0"/>
              <a:t>                                            Должна быть израсходована в течении 30 минут.</a:t>
            </a:r>
          </a:p>
          <a:p>
            <a:pPr algn="l">
              <a:spcBef>
                <a:spcPts val="0"/>
              </a:spcBef>
            </a:pPr>
            <a:r>
              <a:rPr lang="ru-RU" sz="1800" dirty="0"/>
              <a:t>                                            Предел прочности </a:t>
            </a:r>
            <a:r>
              <a:rPr lang="ru-RU" sz="1800" b="1" dirty="0">
                <a:solidFill>
                  <a:srgbClr val="FF0000"/>
                </a:solidFill>
              </a:rPr>
              <a:t>20 МПа</a:t>
            </a:r>
            <a:r>
              <a:rPr lang="ru-RU" sz="1800" dirty="0"/>
              <a:t>, </a:t>
            </a:r>
            <a:r>
              <a:rPr lang="ru-RU" sz="1800" dirty="0">
                <a:solidFill>
                  <a:srgbClr val="FF0000"/>
                </a:solidFill>
              </a:rPr>
              <a:t>расход 1,8 кг/м2 </a:t>
            </a:r>
            <a:r>
              <a:rPr lang="ru-RU" sz="1800" dirty="0"/>
              <a:t>на 1 мм толщины слоя.</a:t>
            </a:r>
            <a:r>
              <a:rPr lang="en-US" sz="1800" b="1" dirty="0">
                <a:solidFill>
                  <a:srgbClr val="FF0000"/>
                </a:solidFill>
              </a:rPr>
              <a:t> </a:t>
            </a:r>
            <a:endParaRPr lang="ru-RU" sz="1800" b="1" dirty="0">
              <a:solidFill>
                <a:srgbClr val="FF0000"/>
              </a:solidFill>
            </a:endParaRPr>
          </a:p>
          <a:p>
            <a:endParaRPr lang="ru-RU" sz="1600" dirty="0"/>
          </a:p>
          <a:p>
            <a:endParaRPr lang="ru-RU" sz="1600" dirty="0"/>
          </a:p>
          <a:p>
            <a:endParaRPr lang="ru-RU" sz="1600" dirty="0"/>
          </a:p>
          <a:p>
            <a:endParaRPr lang="ru-RU" sz="1600" dirty="0"/>
          </a:p>
          <a:p>
            <a:endParaRPr lang="ru-RU" sz="1600" dirty="0"/>
          </a:p>
          <a:p>
            <a:endParaRPr lang="ru-RU" sz="1600" dirty="0"/>
          </a:p>
        </p:txBody>
      </p:sp>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0033" y="1951351"/>
            <a:ext cx="1030871" cy="1722874"/>
          </a:xfrm>
          <a:prstGeom prst="rect">
            <a:avLst/>
          </a:prstGeom>
        </p:spPr>
      </p:pic>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4653" y="4021221"/>
            <a:ext cx="1061632" cy="1754154"/>
          </a:xfrm>
          <a:prstGeom prst="rect">
            <a:avLst/>
          </a:prstGeom>
        </p:spPr>
      </p:pic>
    </p:spTree>
    <p:extLst>
      <p:ext uri="{BB962C8B-B14F-4D97-AF65-F5344CB8AC3E}">
        <p14:creationId xmlns:p14="http://schemas.microsoft.com/office/powerpoint/2010/main" val="34096297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64276" y="324196"/>
            <a:ext cx="10806546" cy="714895"/>
          </a:xfrm>
        </p:spPr>
        <p:txBody>
          <a:bodyPr>
            <a:normAutofit fontScale="90000"/>
          </a:bodyPr>
          <a:lstStyle/>
          <a:p>
            <a:pPr algn="l"/>
            <a:r>
              <a:rPr lang="ru-RU" sz="3200" b="1" dirty="0">
                <a:solidFill>
                  <a:srgbClr val="FF0000"/>
                </a:solidFill>
                <a:latin typeface="Arial" panose="020B0604020202020204" pitchFamily="34" charset="0"/>
                <a:cs typeface="Arial" panose="020B0604020202020204" pitchFamily="34" charset="0"/>
              </a:rPr>
              <a:t>СТ21 -  клей для кладки блоков из ячеистого бетона.</a:t>
            </a:r>
          </a:p>
        </p:txBody>
      </p:sp>
      <p:sp>
        <p:nvSpPr>
          <p:cNvPr id="3" name="Подзаголовок 2"/>
          <p:cNvSpPr>
            <a:spLocks noGrp="1"/>
          </p:cNvSpPr>
          <p:nvPr>
            <p:ph type="subTitle" idx="1"/>
          </p:nvPr>
        </p:nvSpPr>
        <p:spPr>
          <a:xfrm>
            <a:off x="615143" y="1255221"/>
            <a:ext cx="11030988" cy="5087389"/>
          </a:xfrm>
        </p:spPr>
        <p:txBody>
          <a:bodyPr/>
          <a:lstStyle/>
          <a:p>
            <a:pPr algn="l"/>
            <a:endParaRPr lang="ru-RU" dirty="0"/>
          </a:p>
          <a:p>
            <a:pPr algn="l">
              <a:spcBef>
                <a:spcPts val="0"/>
              </a:spcBef>
            </a:pPr>
            <a:r>
              <a:rPr lang="ru-RU" sz="2000" b="1" dirty="0">
                <a:solidFill>
                  <a:srgbClr val="FF0000"/>
                </a:solidFill>
              </a:rPr>
              <a:t>                                                   </a:t>
            </a:r>
          </a:p>
          <a:p>
            <a:pPr algn="l">
              <a:spcBef>
                <a:spcPts val="0"/>
              </a:spcBef>
            </a:pPr>
            <a:endParaRPr lang="ru-RU" sz="2000" b="1" dirty="0">
              <a:solidFill>
                <a:srgbClr val="FF0000"/>
              </a:solidFill>
            </a:endParaRPr>
          </a:p>
          <a:p>
            <a:pPr algn="l">
              <a:spcBef>
                <a:spcPts val="0"/>
              </a:spcBef>
            </a:pPr>
            <a:r>
              <a:rPr lang="ru-RU" sz="2000" b="1" dirty="0">
                <a:solidFill>
                  <a:srgbClr val="FF0000"/>
                </a:solidFill>
              </a:rPr>
              <a:t>                                                   СТ21 Лето </a:t>
            </a:r>
            <a:r>
              <a:rPr lang="ru-RU" sz="1600" dirty="0"/>
              <a:t>– обладает высокой адгезией к ячеистому бетону.</a:t>
            </a:r>
          </a:p>
          <a:p>
            <a:pPr algn="l">
              <a:spcBef>
                <a:spcPts val="0"/>
              </a:spcBef>
            </a:pPr>
            <a:r>
              <a:rPr lang="ru-RU" sz="1600" dirty="0"/>
              <a:t>                                                               Предназначен для возведения наружных и внутренних стен  из ячеистого бетона.</a:t>
            </a:r>
          </a:p>
          <a:p>
            <a:pPr algn="l">
              <a:spcBef>
                <a:spcPts val="0"/>
              </a:spcBef>
            </a:pPr>
            <a:r>
              <a:rPr lang="ru-RU" sz="1600" dirty="0"/>
              <a:t>                                                               Смесь должна быть израсходована в течении 2 часов.</a:t>
            </a:r>
          </a:p>
          <a:p>
            <a:pPr algn="l">
              <a:spcBef>
                <a:spcPts val="0"/>
              </a:spcBef>
            </a:pPr>
            <a:r>
              <a:rPr lang="ru-RU" sz="1600" dirty="0"/>
              <a:t>                                                               Пригоден для внутренних и наружных работ.</a:t>
            </a:r>
          </a:p>
          <a:p>
            <a:pPr algn="l">
              <a:spcBef>
                <a:spcPts val="0"/>
              </a:spcBef>
            </a:pPr>
            <a:r>
              <a:rPr lang="ru-RU" sz="1600" dirty="0"/>
              <a:t>                                                               Рекомендуемая толщина шва 2-3 мм.</a:t>
            </a:r>
          </a:p>
          <a:p>
            <a:pPr algn="l">
              <a:spcBef>
                <a:spcPts val="0"/>
              </a:spcBef>
            </a:pPr>
            <a:r>
              <a:rPr lang="ru-RU" sz="1600" dirty="0"/>
              <a:t>                                                               Время корректировки 10 минут.</a:t>
            </a:r>
          </a:p>
          <a:p>
            <a:pPr algn="l">
              <a:spcBef>
                <a:spcPts val="0"/>
              </a:spcBef>
            </a:pPr>
            <a:r>
              <a:rPr lang="ru-RU" sz="1600" dirty="0"/>
              <a:t>                                                               Температура применения +5 + 30С, температура эксплуатации -50 + 70 С.</a:t>
            </a:r>
          </a:p>
          <a:p>
            <a:pPr algn="l">
              <a:spcBef>
                <a:spcPts val="0"/>
              </a:spcBef>
            </a:pPr>
            <a:r>
              <a:rPr lang="ru-RU" sz="1600" dirty="0"/>
              <a:t>                                                               </a:t>
            </a:r>
            <a:r>
              <a:rPr lang="ru-RU" sz="1600" dirty="0">
                <a:solidFill>
                  <a:srgbClr val="FF0000"/>
                </a:solidFill>
              </a:rPr>
              <a:t>Расход: </a:t>
            </a:r>
            <a:r>
              <a:rPr lang="ru-RU" sz="1600" dirty="0"/>
              <a:t>блок длина 600 х высота 200 от </a:t>
            </a:r>
            <a:r>
              <a:rPr lang="ru-RU" sz="1600" dirty="0">
                <a:solidFill>
                  <a:srgbClr val="FF0000"/>
                </a:solidFill>
              </a:rPr>
              <a:t>20 кг/м3 кладки.</a:t>
            </a:r>
          </a:p>
          <a:p>
            <a:pPr algn="l">
              <a:spcBef>
                <a:spcPts val="0"/>
              </a:spcBef>
            </a:pPr>
            <a:r>
              <a:rPr lang="ru-RU" sz="1600" dirty="0"/>
              <a:t>                                                               Блок длина 600 х высота 300 от </a:t>
            </a:r>
            <a:r>
              <a:rPr lang="ru-RU" sz="1600" dirty="0">
                <a:solidFill>
                  <a:srgbClr val="FF0000"/>
                </a:solidFill>
              </a:rPr>
              <a:t>15 кг/м3 кладки.</a:t>
            </a:r>
          </a:p>
          <a:p>
            <a:pPr algn="l">
              <a:spcBef>
                <a:spcPts val="0"/>
              </a:spcBef>
            </a:pPr>
            <a:r>
              <a:rPr lang="ru-RU" sz="1600" b="1" dirty="0">
                <a:solidFill>
                  <a:srgbClr val="FF0000"/>
                </a:solidFill>
              </a:rPr>
              <a:t>                                                            </a:t>
            </a:r>
            <a:r>
              <a:rPr lang="ru-RU" sz="2000" b="1" dirty="0">
                <a:solidFill>
                  <a:srgbClr val="FF0000"/>
                </a:solidFill>
              </a:rPr>
              <a:t>   </a:t>
            </a:r>
          </a:p>
          <a:p>
            <a:pPr algn="l">
              <a:spcBef>
                <a:spcPts val="0"/>
              </a:spcBef>
            </a:pPr>
            <a:r>
              <a:rPr lang="ru-RU" sz="2000" b="1" dirty="0">
                <a:solidFill>
                  <a:srgbClr val="FF0000"/>
                </a:solidFill>
              </a:rPr>
              <a:t>                                                   СТ21 Зима </a:t>
            </a:r>
            <a:r>
              <a:rPr lang="ru-RU" sz="2000" b="1" dirty="0"/>
              <a:t>– </a:t>
            </a:r>
            <a:r>
              <a:rPr lang="ru-RU" sz="1600" dirty="0"/>
              <a:t>температура применения </a:t>
            </a:r>
            <a:r>
              <a:rPr lang="ru-RU" sz="1600" dirty="0">
                <a:solidFill>
                  <a:srgbClr val="FF0000"/>
                </a:solidFill>
              </a:rPr>
              <a:t>-10 + 20 С, </a:t>
            </a:r>
            <a:r>
              <a:rPr lang="ru-RU" sz="1600" dirty="0"/>
              <a:t>влажность не менее 80%.</a:t>
            </a:r>
          </a:p>
          <a:p>
            <a:pPr algn="l">
              <a:spcBef>
                <a:spcPts val="0"/>
              </a:spcBef>
            </a:pPr>
            <a:r>
              <a:rPr lang="ru-RU" sz="1600" dirty="0"/>
              <a:t>                                                               Требуемая температура должна поддерживаться не менее 3 суток.</a:t>
            </a:r>
          </a:p>
          <a:p>
            <a:pPr algn="l">
              <a:spcBef>
                <a:spcPts val="0"/>
              </a:spcBef>
            </a:pPr>
            <a:r>
              <a:rPr lang="ru-RU" sz="1600" dirty="0"/>
              <a:t>                                                               Морозостойкость не менее 100 циклов.</a:t>
            </a:r>
          </a:p>
          <a:p>
            <a:pPr algn="l">
              <a:spcBef>
                <a:spcPts val="0"/>
              </a:spcBef>
            </a:pPr>
            <a:r>
              <a:rPr lang="ru-RU" sz="1600" dirty="0"/>
              <a:t>                                                               Температура воды для приготовления смеси +25 + 35 С.</a:t>
            </a:r>
          </a:p>
          <a:p>
            <a:pPr algn="l"/>
            <a:endParaRPr lang="ru-RU" sz="1600" dirty="0"/>
          </a:p>
          <a:p>
            <a:pPr algn="l"/>
            <a:endParaRPr lang="ru-RU" sz="1600"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4276" y="2468879"/>
            <a:ext cx="1544207" cy="2713393"/>
          </a:xfrm>
          <a:prstGeom prst="rect">
            <a:avLst/>
          </a:prstGeom>
        </p:spPr>
      </p:pic>
    </p:spTree>
    <p:extLst>
      <p:ext uri="{BB962C8B-B14F-4D97-AF65-F5344CB8AC3E}">
        <p14:creationId xmlns:p14="http://schemas.microsoft.com/office/powerpoint/2010/main" val="24632980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707217"/>
          </a:xfrm>
        </p:spPr>
        <p:txBody>
          <a:bodyPr/>
          <a:lstStyle/>
          <a:p>
            <a:pPr algn="ctr"/>
            <a:r>
              <a:rPr lang="ru-RU" b="1" dirty="0">
                <a:solidFill>
                  <a:srgbClr val="FF0000"/>
                </a:solidFill>
                <a:latin typeface="Arial" panose="020B0604020202020204" pitchFamily="34" charset="0"/>
                <a:cs typeface="Arial" panose="020B0604020202020204" pitchFamily="34" charset="0"/>
              </a:rPr>
              <a:t>СТ 19 </a:t>
            </a:r>
            <a:r>
              <a:rPr lang="ru-RU" b="1" dirty="0" err="1">
                <a:solidFill>
                  <a:srgbClr val="FF0000"/>
                </a:solidFill>
                <a:latin typeface="Arial" panose="020B0604020202020204" pitchFamily="34" charset="0"/>
                <a:cs typeface="Arial" panose="020B0604020202020204" pitchFamily="34" charset="0"/>
              </a:rPr>
              <a:t>Бетоноконтакт</a:t>
            </a:r>
            <a:endParaRPr lang="ru-RU" dirty="0"/>
          </a:p>
        </p:txBody>
      </p:sp>
      <p:sp>
        <p:nvSpPr>
          <p:cNvPr id="4" name="Объект 3"/>
          <p:cNvSpPr>
            <a:spLocks noGrp="1"/>
          </p:cNvSpPr>
          <p:nvPr>
            <p:ph sz="half" idx="2"/>
          </p:nvPr>
        </p:nvSpPr>
        <p:spPr>
          <a:xfrm>
            <a:off x="3250276" y="1338349"/>
            <a:ext cx="8103524" cy="4838614"/>
          </a:xfrm>
        </p:spPr>
        <p:txBody>
          <a:bodyPr>
            <a:normAutofit lnSpcReduction="10000"/>
          </a:bodyPr>
          <a:lstStyle/>
          <a:p>
            <a:pPr>
              <a:lnSpc>
                <a:spcPct val="150000"/>
              </a:lnSpc>
              <a:spcBef>
                <a:spcPts val="0"/>
              </a:spcBef>
              <a:buClr>
                <a:srgbClr val="FF0000"/>
              </a:buClr>
              <a:buFont typeface="Wingdings" panose="05000000000000000000" pitchFamily="2" charset="2"/>
              <a:buChar char="Ø"/>
            </a:pPr>
            <a:r>
              <a:rPr lang="ru-RU" sz="2400" b="1" dirty="0">
                <a:solidFill>
                  <a:srgbClr val="FF0000"/>
                </a:solidFill>
                <a:latin typeface="Arial" panose="020B0604020202020204" pitchFamily="34" charset="0"/>
                <a:cs typeface="Arial" panose="020B0604020202020204" pitchFamily="34" charset="0"/>
              </a:rPr>
              <a:t>СТ19 </a:t>
            </a:r>
            <a:r>
              <a:rPr lang="ru-RU" sz="1900" dirty="0">
                <a:latin typeface="Arial" panose="020B0604020202020204" pitchFamily="34" charset="0"/>
                <a:cs typeface="Arial" panose="020B0604020202020204" pitchFamily="34" charset="0"/>
              </a:rPr>
              <a:t>- предназначен для обработки гладких слабо впитывающих оснований стен из монолитного или сборного железобетона перед нанесением плиточных клеев, цементных и гипсовых штукатурок.</a:t>
            </a:r>
          </a:p>
          <a:p>
            <a:pPr>
              <a:lnSpc>
                <a:spcPct val="150000"/>
              </a:lnSpc>
              <a:spcBef>
                <a:spcPts val="0"/>
              </a:spcBef>
              <a:buClr>
                <a:srgbClr val="FF0000"/>
              </a:buClr>
              <a:buFont typeface="Wingdings" panose="05000000000000000000" pitchFamily="2" charset="2"/>
              <a:buChar char="Ø"/>
            </a:pPr>
            <a:r>
              <a:rPr lang="ru-RU" sz="1900" dirty="0">
                <a:latin typeface="Arial" panose="020B0604020202020204" pitchFamily="34" charset="0"/>
                <a:cs typeface="Arial" panose="020B0604020202020204" pitchFamily="34" charset="0"/>
              </a:rPr>
              <a:t>Применяется как внутри, так и снаружи.</a:t>
            </a:r>
          </a:p>
          <a:p>
            <a:pPr>
              <a:lnSpc>
                <a:spcPct val="150000"/>
              </a:lnSpc>
              <a:spcBef>
                <a:spcPts val="0"/>
              </a:spcBef>
              <a:buClr>
                <a:srgbClr val="FF0000"/>
              </a:buClr>
              <a:buFont typeface="Wingdings" panose="05000000000000000000" pitchFamily="2" charset="2"/>
              <a:buChar char="Ø"/>
            </a:pPr>
            <a:r>
              <a:rPr lang="ru-RU" sz="1900" dirty="0">
                <a:latin typeface="Arial" panose="020B0604020202020204" pitchFamily="34" charset="0"/>
                <a:cs typeface="Arial" panose="020B0604020202020204" pitchFamily="34" charset="0"/>
              </a:rPr>
              <a:t>Увеличивает адгезию всех видов штукатурок к бетону.</a:t>
            </a:r>
          </a:p>
          <a:p>
            <a:pPr>
              <a:lnSpc>
                <a:spcPct val="150000"/>
              </a:lnSpc>
              <a:spcBef>
                <a:spcPts val="0"/>
              </a:spcBef>
              <a:buClr>
                <a:srgbClr val="FF0000"/>
              </a:buClr>
              <a:buFont typeface="Wingdings" panose="05000000000000000000" pitchFamily="2" charset="2"/>
              <a:buChar char="Ø"/>
            </a:pPr>
            <a:r>
              <a:rPr lang="ru-RU" sz="1900" dirty="0">
                <a:latin typeface="Arial" panose="020B0604020202020204" pitchFamily="34" charset="0"/>
                <a:cs typeface="Arial" panose="020B0604020202020204" pitchFamily="34" charset="0"/>
              </a:rPr>
              <a:t>Цвет розовый.</a:t>
            </a:r>
          </a:p>
          <a:p>
            <a:pPr>
              <a:lnSpc>
                <a:spcPct val="150000"/>
              </a:lnSpc>
              <a:spcBef>
                <a:spcPts val="0"/>
              </a:spcBef>
              <a:buClr>
                <a:srgbClr val="FF0000"/>
              </a:buClr>
              <a:buFont typeface="Wingdings" panose="05000000000000000000" pitchFamily="2" charset="2"/>
              <a:buChar char="Ø"/>
            </a:pPr>
            <a:r>
              <a:rPr lang="ru-RU" sz="1900" dirty="0">
                <a:latin typeface="Arial" panose="020B0604020202020204" pitchFamily="34" charset="0"/>
                <a:cs typeface="Arial" panose="020B0604020202020204" pitchFamily="34" charset="0"/>
              </a:rPr>
              <a:t>Температура применения: от +5 до +30°С.</a:t>
            </a:r>
          </a:p>
          <a:p>
            <a:pPr>
              <a:lnSpc>
                <a:spcPct val="150000"/>
              </a:lnSpc>
              <a:spcBef>
                <a:spcPts val="0"/>
              </a:spcBef>
              <a:buClr>
                <a:srgbClr val="FF0000"/>
              </a:buClr>
              <a:buFont typeface="Wingdings" panose="05000000000000000000" pitchFamily="2" charset="2"/>
              <a:buChar char="Ø"/>
            </a:pPr>
            <a:r>
              <a:rPr lang="ru-RU" sz="1900" dirty="0">
                <a:latin typeface="Arial" panose="020B0604020202020204" pitchFamily="34" charset="0"/>
                <a:cs typeface="Arial" panose="020B0604020202020204" pitchFamily="34" charset="0"/>
              </a:rPr>
              <a:t>Время высыхания: </a:t>
            </a:r>
            <a:r>
              <a:rPr lang="ru-RU" sz="1900" dirty="0">
                <a:solidFill>
                  <a:srgbClr val="FF0000"/>
                </a:solidFill>
                <a:latin typeface="Arial" panose="020B0604020202020204" pitchFamily="34" charset="0"/>
                <a:cs typeface="Arial" panose="020B0604020202020204" pitchFamily="34" charset="0"/>
              </a:rPr>
              <a:t>около 3 часов.</a:t>
            </a:r>
          </a:p>
          <a:p>
            <a:pPr>
              <a:lnSpc>
                <a:spcPct val="150000"/>
              </a:lnSpc>
              <a:spcBef>
                <a:spcPts val="0"/>
              </a:spcBef>
              <a:buClr>
                <a:srgbClr val="FF0000"/>
              </a:buClr>
              <a:buFont typeface="Wingdings" panose="05000000000000000000" pitchFamily="2" charset="2"/>
              <a:buChar char="Ø"/>
            </a:pPr>
            <a:r>
              <a:rPr lang="ru-RU" sz="1900" dirty="0">
                <a:latin typeface="Arial" panose="020B0604020202020204" pitchFamily="34" charset="0"/>
                <a:cs typeface="Arial" panose="020B0604020202020204" pitchFamily="34" charset="0"/>
              </a:rPr>
              <a:t>Адгезия к бетону: </a:t>
            </a:r>
            <a:r>
              <a:rPr lang="ru-RU" sz="1900" dirty="0">
                <a:solidFill>
                  <a:srgbClr val="FF0000"/>
                </a:solidFill>
                <a:latin typeface="Arial" panose="020B0604020202020204" pitchFamily="34" charset="0"/>
                <a:cs typeface="Arial" panose="020B0604020202020204" pitchFamily="34" charset="0"/>
              </a:rPr>
              <a:t>не менее 1,5 Мпа.</a:t>
            </a:r>
          </a:p>
          <a:p>
            <a:pPr>
              <a:lnSpc>
                <a:spcPct val="150000"/>
              </a:lnSpc>
              <a:spcBef>
                <a:spcPts val="0"/>
              </a:spcBef>
              <a:buClr>
                <a:srgbClr val="FF0000"/>
              </a:buClr>
              <a:buFont typeface="Wingdings" panose="05000000000000000000" pitchFamily="2" charset="2"/>
              <a:buChar char="Ø"/>
            </a:pPr>
            <a:r>
              <a:rPr lang="ru-RU" sz="1900" dirty="0">
                <a:latin typeface="Arial" panose="020B0604020202020204" pitchFamily="34" charset="0"/>
                <a:cs typeface="Arial" panose="020B0604020202020204" pitchFamily="34" charset="0"/>
              </a:rPr>
              <a:t>Расход : </a:t>
            </a:r>
            <a:r>
              <a:rPr lang="ru-RU" sz="1900" dirty="0">
                <a:solidFill>
                  <a:srgbClr val="FF0000"/>
                </a:solidFill>
                <a:latin typeface="Arial" panose="020B0604020202020204" pitchFamily="34" charset="0"/>
                <a:cs typeface="Arial" panose="020B0604020202020204" pitchFamily="34" charset="0"/>
              </a:rPr>
              <a:t>0,2 кг/м2.</a:t>
            </a:r>
          </a:p>
          <a:p>
            <a:pPr>
              <a:lnSpc>
                <a:spcPct val="150000"/>
              </a:lnSpc>
              <a:spcBef>
                <a:spcPts val="0"/>
              </a:spcBef>
              <a:buClr>
                <a:srgbClr val="FF0000"/>
              </a:buClr>
              <a:buFont typeface="Wingdings" panose="05000000000000000000" pitchFamily="2" charset="2"/>
              <a:buChar char="Ø"/>
            </a:pPr>
            <a:r>
              <a:rPr lang="ru-RU" sz="1900" dirty="0">
                <a:latin typeface="Arial" panose="020B0604020202020204" pitchFamily="34" charset="0"/>
                <a:cs typeface="Arial" panose="020B0604020202020204" pitchFamily="34" charset="0"/>
              </a:rPr>
              <a:t>Засохшую грунтовку можно удалить растворителем.</a:t>
            </a:r>
          </a:p>
          <a:p>
            <a:pPr algn="ctr"/>
            <a:endParaRPr lang="ru-RU" dirty="0"/>
          </a:p>
        </p:txBody>
      </p:sp>
      <p:pic>
        <p:nvPicPr>
          <p:cNvPr id="5" name="Объект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31800" y="2684562"/>
            <a:ext cx="2452688" cy="2146101"/>
          </a:xfrm>
          <a:prstGeom prst="rect">
            <a:avLst/>
          </a:prstGeom>
        </p:spPr>
      </p:pic>
    </p:spTree>
    <p:extLst>
      <p:ext uri="{BB962C8B-B14F-4D97-AF65-F5344CB8AC3E}">
        <p14:creationId xmlns:p14="http://schemas.microsoft.com/office/powerpoint/2010/main" val="28568028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algn="ctr"/>
            <a:r>
              <a:rPr lang="ru-RU" sz="4800" b="1" dirty="0">
                <a:solidFill>
                  <a:srgbClr val="FF0000"/>
                </a:solidFill>
                <a:latin typeface="+mn-lt"/>
              </a:rPr>
              <a:t>Монтаж систем теплоизоляции рекомендуется начинать после:</a:t>
            </a:r>
          </a:p>
        </p:txBody>
      </p:sp>
      <p:sp>
        <p:nvSpPr>
          <p:cNvPr id="3" name="Объект 2"/>
          <p:cNvSpPr>
            <a:spLocks noGrp="1"/>
          </p:cNvSpPr>
          <p:nvPr>
            <p:ph idx="1"/>
          </p:nvPr>
        </p:nvSpPr>
        <p:spPr>
          <a:xfrm>
            <a:off x="838200" y="2272937"/>
            <a:ext cx="10515600" cy="3904026"/>
          </a:xfrm>
        </p:spPr>
        <p:txBody>
          <a:bodyPr>
            <a:normAutofit/>
          </a:bodyPr>
          <a:lstStyle/>
          <a:p>
            <a:pPr>
              <a:buClr>
                <a:srgbClr val="FF0000"/>
              </a:buClr>
              <a:buFont typeface="Wingdings" panose="05000000000000000000" pitchFamily="2" charset="2"/>
              <a:buChar char="Ø"/>
            </a:pPr>
            <a:r>
              <a:rPr lang="ru-RU" sz="2400" dirty="0"/>
              <a:t> Завершения всех внутренних “мокрых” процессов ( бетонные и штукатурные работы, устройство цементной стяжки) и обеспечения достаточного просушивания всего объекта.</a:t>
            </a:r>
          </a:p>
          <a:p>
            <a:pPr>
              <a:buClr>
                <a:srgbClr val="FF0000"/>
              </a:buClr>
              <a:buFont typeface="Wingdings" panose="05000000000000000000" pitchFamily="2" charset="2"/>
              <a:buChar char="Ø"/>
            </a:pPr>
            <a:r>
              <a:rPr lang="ru-RU" sz="2400" dirty="0"/>
              <a:t>Устройства кровельного покрытия.</a:t>
            </a:r>
          </a:p>
          <a:p>
            <a:pPr>
              <a:buClr>
                <a:srgbClr val="FF0000"/>
              </a:buClr>
              <a:buFont typeface="Wingdings" panose="05000000000000000000" pitchFamily="2" charset="2"/>
              <a:buChar char="Ø"/>
            </a:pPr>
            <a:r>
              <a:rPr lang="ru-RU" sz="2400" dirty="0"/>
              <a:t>Монтажа оконных и дверных блоков.</a:t>
            </a:r>
          </a:p>
          <a:p>
            <a:pPr>
              <a:buClr>
                <a:srgbClr val="FF0000"/>
              </a:buClr>
              <a:buFont typeface="Wingdings" panose="05000000000000000000" pitchFamily="2" charset="2"/>
              <a:buChar char="Ø"/>
            </a:pPr>
            <a:r>
              <a:rPr lang="ru-RU" sz="2400" dirty="0"/>
              <a:t>На время монтажа необходимо принять меры для предотвращения попадания воды на поверхность и внутрь систем.</a:t>
            </a:r>
          </a:p>
          <a:p>
            <a:pPr marL="0" indent="0">
              <a:buNone/>
            </a:pPr>
            <a:r>
              <a:rPr lang="ru-RU" sz="2400" dirty="0"/>
              <a:t> Монтаж систем теплоизоляции следует проводить при температуре   воздуха и основания от +5°С до +30°С, если нет других конкретных указаний.</a:t>
            </a:r>
          </a:p>
        </p:txBody>
      </p:sp>
    </p:spTree>
    <p:extLst>
      <p:ext uri="{BB962C8B-B14F-4D97-AF65-F5344CB8AC3E}">
        <p14:creationId xmlns:p14="http://schemas.microsoft.com/office/powerpoint/2010/main" val="30428660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6"/>
            <a:ext cx="10515600" cy="715530"/>
          </a:xfrm>
        </p:spPr>
        <p:txBody>
          <a:bodyPr/>
          <a:lstStyle/>
          <a:p>
            <a:pPr algn="ctr"/>
            <a:r>
              <a:rPr lang="ru-RU" b="1" dirty="0">
                <a:solidFill>
                  <a:srgbClr val="FF0000"/>
                </a:solidFill>
                <a:latin typeface="Arial" panose="020B0604020202020204" pitchFamily="34" charset="0"/>
                <a:cs typeface="Arial" panose="020B0604020202020204" pitchFamily="34" charset="0"/>
              </a:rPr>
              <a:t>Штукатурки</a:t>
            </a:r>
          </a:p>
        </p:txBody>
      </p:sp>
      <p:pic>
        <p:nvPicPr>
          <p:cNvPr id="5" name="Объект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137459" y="872838"/>
            <a:ext cx="1039539" cy="1737360"/>
          </a:xfrm>
        </p:spPr>
      </p:pic>
      <p:sp>
        <p:nvSpPr>
          <p:cNvPr id="4" name="Объект 3"/>
          <p:cNvSpPr>
            <a:spLocks noGrp="1"/>
          </p:cNvSpPr>
          <p:nvPr>
            <p:ph sz="half" idx="2"/>
          </p:nvPr>
        </p:nvSpPr>
        <p:spPr>
          <a:xfrm>
            <a:off x="2967644" y="1213658"/>
            <a:ext cx="8778240" cy="5095702"/>
          </a:xfrm>
        </p:spPr>
        <p:txBody>
          <a:bodyPr>
            <a:normAutofit lnSpcReduction="10000"/>
          </a:bodyPr>
          <a:lstStyle/>
          <a:p>
            <a:pPr>
              <a:spcBef>
                <a:spcPts val="0"/>
              </a:spcBef>
              <a:buClr>
                <a:srgbClr val="FF0000"/>
              </a:buClr>
              <a:buFont typeface="Wingdings" panose="05000000000000000000" pitchFamily="2" charset="2"/>
              <a:buChar char="Ø"/>
            </a:pPr>
            <a:r>
              <a:rPr lang="ru-RU" sz="1600" b="1" dirty="0">
                <a:solidFill>
                  <a:srgbClr val="FF0000"/>
                </a:solidFill>
                <a:latin typeface="Arial" panose="020B0604020202020204" pitchFamily="34" charset="0"/>
                <a:cs typeface="Arial" panose="020B0604020202020204" pitchFamily="34" charset="0"/>
              </a:rPr>
              <a:t>CT 24 </a:t>
            </a:r>
            <a:r>
              <a:rPr lang="ru-RU" sz="1600" b="1" dirty="0" err="1">
                <a:solidFill>
                  <a:srgbClr val="FF0000"/>
                </a:solidFill>
                <a:latin typeface="Arial" panose="020B0604020202020204" pitchFamily="34" charset="0"/>
                <a:cs typeface="Arial" panose="020B0604020202020204" pitchFamily="34" charset="0"/>
              </a:rPr>
              <a:t>Light</a:t>
            </a:r>
            <a:r>
              <a:rPr lang="ru-RU" sz="1600" b="1" dirty="0">
                <a:solidFill>
                  <a:srgbClr val="FF0000"/>
                </a:solidFill>
                <a:latin typeface="Arial" panose="020B0604020202020204" pitchFamily="34" charset="0"/>
                <a:cs typeface="Arial" panose="020B0604020202020204" pitchFamily="34" charset="0"/>
              </a:rPr>
              <a:t> </a:t>
            </a:r>
            <a:r>
              <a:rPr lang="ru-RU" sz="1600" dirty="0">
                <a:latin typeface="Arial" panose="020B0604020202020204" pitchFamily="34" charset="0"/>
                <a:cs typeface="Arial" panose="020B0604020202020204" pitchFamily="34" charset="0"/>
              </a:rPr>
              <a:t>– легкая цементная штукатурка с перлитом. </a:t>
            </a:r>
          </a:p>
          <a:p>
            <a:pPr>
              <a:spcBef>
                <a:spcPts val="0"/>
              </a:spcBef>
              <a:buClr>
                <a:srgbClr val="FF0000"/>
              </a:buClr>
              <a:buFont typeface="Wingdings" panose="05000000000000000000" pitchFamily="2" charset="2"/>
              <a:buChar char="Ø"/>
            </a:pPr>
            <a:r>
              <a:rPr lang="ru-RU" sz="1600" dirty="0">
                <a:latin typeface="Arial" panose="020B0604020202020204" pitchFamily="34" charset="0"/>
                <a:cs typeface="Arial" panose="020B0604020202020204" pitchFamily="34" charset="0"/>
              </a:rPr>
              <a:t>Предназначена для ремонта и выравнивания стен, в том числе выполненных из материалов с низкой плотностью и высокой пористостью, внутри и снаружи зданий.</a:t>
            </a:r>
          </a:p>
          <a:p>
            <a:pPr>
              <a:spcBef>
                <a:spcPts val="0"/>
              </a:spcBef>
              <a:buClr>
                <a:srgbClr val="FF0000"/>
              </a:buClr>
              <a:buFont typeface="Wingdings" panose="05000000000000000000" pitchFamily="2" charset="2"/>
              <a:buChar char="Ø"/>
            </a:pPr>
            <a:r>
              <a:rPr lang="ru-RU" sz="1600" dirty="0">
                <a:latin typeface="Arial" panose="020B0604020202020204" pitchFamily="34" charset="0"/>
                <a:cs typeface="Arial" panose="020B0604020202020204" pitchFamily="34" charset="0"/>
              </a:rPr>
              <a:t>Применяется на основаниях: ячеистый бетон, силикатный кирпич, бетон, </a:t>
            </a:r>
            <a:r>
              <a:rPr lang="ru-RU" sz="1600" dirty="0" err="1">
                <a:latin typeface="Arial" panose="020B0604020202020204" pitchFamily="34" charset="0"/>
                <a:cs typeface="Arial" panose="020B0604020202020204" pitchFamily="34" charset="0"/>
              </a:rPr>
              <a:t>цементно</a:t>
            </a:r>
            <a:r>
              <a:rPr lang="ru-RU" sz="1600" dirty="0">
                <a:latin typeface="Arial" panose="020B0604020202020204" pitchFamily="34" charset="0"/>
                <a:cs typeface="Arial" panose="020B0604020202020204" pitchFamily="34" charset="0"/>
              </a:rPr>
              <a:t> - песчаные штукатурки. Для влажных помещений.</a:t>
            </a:r>
          </a:p>
          <a:p>
            <a:pPr>
              <a:spcBef>
                <a:spcPts val="0"/>
              </a:spcBef>
              <a:buClr>
                <a:srgbClr val="FF0000"/>
              </a:buClr>
              <a:buFont typeface="Wingdings" panose="05000000000000000000" pitchFamily="2" charset="2"/>
              <a:buChar char="Ø"/>
            </a:pPr>
            <a:r>
              <a:rPr lang="ru-RU" sz="1600" dirty="0">
                <a:latin typeface="Arial" panose="020B0604020202020204" pitchFamily="34" charset="0"/>
                <a:cs typeface="Arial" panose="020B0604020202020204" pitchFamily="34" charset="0"/>
              </a:rPr>
              <a:t>Слой за один проход </a:t>
            </a:r>
            <a:r>
              <a:rPr lang="ru-RU" sz="1600" dirty="0">
                <a:solidFill>
                  <a:srgbClr val="FF0000"/>
                </a:solidFill>
                <a:latin typeface="Arial" panose="020B0604020202020204" pitchFamily="34" charset="0"/>
                <a:cs typeface="Arial" panose="020B0604020202020204" pitchFamily="34" charset="0"/>
              </a:rPr>
              <a:t>от 3 до 30 мм, </a:t>
            </a:r>
            <a:r>
              <a:rPr lang="ru-RU" sz="1600" dirty="0">
                <a:latin typeface="Arial" panose="020B0604020202020204" pitchFamily="34" charset="0"/>
                <a:cs typeface="Arial" panose="020B0604020202020204" pitchFamily="34" charset="0"/>
              </a:rPr>
              <a:t>механизированное нанесение.</a:t>
            </a:r>
          </a:p>
          <a:p>
            <a:pPr>
              <a:spcBef>
                <a:spcPts val="0"/>
              </a:spcBef>
              <a:buClr>
                <a:srgbClr val="FF0000"/>
              </a:buClr>
              <a:buFont typeface="Wingdings" panose="05000000000000000000" pitchFamily="2" charset="2"/>
              <a:buChar char="Ø"/>
            </a:pPr>
            <a:r>
              <a:rPr lang="ru-RU" sz="1600" dirty="0">
                <a:latin typeface="Arial" panose="020B0604020202020204" pitchFamily="34" charset="0"/>
                <a:cs typeface="Arial" panose="020B0604020202020204" pitchFamily="34" charset="0"/>
              </a:rPr>
              <a:t>Предел прочности не менее </a:t>
            </a:r>
            <a:r>
              <a:rPr lang="ru-RU" sz="1600" dirty="0">
                <a:solidFill>
                  <a:srgbClr val="FF0000"/>
                </a:solidFill>
                <a:latin typeface="Arial" panose="020B0604020202020204" pitchFamily="34" charset="0"/>
                <a:cs typeface="Arial" panose="020B0604020202020204" pitchFamily="34" charset="0"/>
              </a:rPr>
              <a:t>4 Мпа, </a:t>
            </a:r>
            <a:r>
              <a:rPr lang="ru-RU" sz="1600" dirty="0">
                <a:latin typeface="Arial" panose="020B0604020202020204" pitchFamily="34" charset="0"/>
                <a:cs typeface="Arial" panose="020B0604020202020204" pitchFamily="34" charset="0"/>
              </a:rPr>
              <a:t>расход </a:t>
            </a:r>
            <a:r>
              <a:rPr lang="ru-RU" sz="1600" dirty="0">
                <a:solidFill>
                  <a:srgbClr val="FF0000"/>
                </a:solidFill>
                <a:latin typeface="Arial" panose="020B0604020202020204" pitchFamily="34" charset="0"/>
                <a:cs typeface="Arial" panose="020B0604020202020204" pitchFamily="34" charset="0"/>
              </a:rPr>
              <a:t>1,0 – 1,1 кг/м2 на 1 мм.</a:t>
            </a:r>
          </a:p>
          <a:p>
            <a:pPr>
              <a:spcBef>
                <a:spcPts val="0"/>
              </a:spcBef>
              <a:buClr>
                <a:srgbClr val="FF0000"/>
              </a:buClr>
              <a:buFont typeface="Wingdings" panose="05000000000000000000" pitchFamily="2" charset="2"/>
              <a:buChar char="Ø"/>
            </a:pPr>
            <a:r>
              <a:rPr lang="ru-RU" sz="1600" dirty="0">
                <a:latin typeface="Arial" panose="020B0604020202020204" pitchFamily="34" charset="0"/>
                <a:cs typeface="Arial" panose="020B0604020202020204" pitchFamily="34" charset="0"/>
              </a:rPr>
              <a:t> Время потребления не менее </a:t>
            </a:r>
            <a:r>
              <a:rPr lang="ru-RU" sz="1600" dirty="0">
                <a:solidFill>
                  <a:srgbClr val="FF0000"/>
                </a:solidFill>
                <a:latin typeface="Arial" panose="020B0604020202020204" pitchFamily="34" charset="0"/>
                <a:cs typeface="Arial" panose="020B0604020202020204" pitchFamily="34" charset="0"/>
              </a:rPr>
              <a:t>120 мин.</a:t>
            </a:r>
          </a:p>
          <a:p>
            <a:pPr>
              <a:spcBef>
                <a:spcPts val="0"/>
              </a:spcBef>
              <a:buClr>
                <a:srgbClr val="FF0000"/>
              </a:buClr>
              <a:buFont typeface="Wingdings" panose="05000000000000000000" pitchFamily="2" charset="2"/>
              <a:buChar char="Ø"/>
            </a:pPr>
            <a:endParaRPr lang="ru-RU" sz="1600" dirty="0">
              <a:latin typeface="Arial" panose="020B0604020202020204" pitchFamily="34" charset="0"/>
              <a:cs typeface="Arial" panose="020B0604020202020204" pitchFamily="34" charset="0"/>
            </a:endParaRPr>
          </a:p>
          <a:p>
            <a:pPr>
              <a:spcBef>
                <a:spcPts val="0"/>
              </a:spcBef>
              <a:buClr>
                <a:srgbClr val="FF0000"/>
              </a:buClr>
              <a:buFont typeface="Wingdings" panose="05000000000000000000" pitchFamily="2" charset="2"/>
              <a:buChar char="Ø"/>
            </a:pPr>
            <a:r>
              <a:rPr lang="ru-RU" sz="1600" b="1" dirty="0">
                <a:latin typeface="Arial" panose="020B0604020202020204" pitchFamily="34" charset="0"/>
                <a:cs typeface="Arial" panose="020B0604020202020204" pitchFamily="34" charset="0"/>
              </a:rPr>
              <a:t> </a:t>
            </a:r>
            <a:r>
              <a:rPr lang="ru-RU" sz="1600" b="1" dirty="0">
                <a:solidFill>
                  <a:srgbClr val="FF0000"/>
                </a:solidFill>
                <a:latin typeface="Arial" panose="020B0604020202020204" pitchFamily="34" charset="0"/>
                <a:cs typeface="Arial" panose="020B0604020202020204" pitchFamily="34" charset="0"/>
              </a:rPr>
              <a:t>CT 24 </a:t>
            </a:r>
            <a:r>
              <a:rPr lang="ru-RU" sz="1600" dirty="0">
                <a:latin typeface="Arial" panose="020B0604020202020204" pitchFamily="34" charset="0"/>
                <a:cs typeface="Arial" panose="020B0604020202020204" pitchFamily="34" charset="0"/>
              </a:rPr>
              <a:t>- универсальная цементная штукатурка, для ремонта, выравнивания и оштукатуривания оснований из ячеистого бетона. </a:t>
            </a:r>
          </a:p>
          <a:p>
            <a:pPr>
              <a:spcBef>
                <a:spcPts val="0"/>
              </a:spcBef>
              <a:buClr>
                <a:srgbClr val="FF0000"/>
              </a:buClr>
              <a:buFont typeface="Wingdings" panose="05000000000000000000" pitchFamily="2" charset="2"/>
              <a:buChar char="Ø"/>
            </a:pPr>
            <a:r>
              <a:rPr lang="ru-RU" sz="1600" dirty="0">
                <a:latin typeface="Arial" panose="020B0604020202020204" pitchFamily="34" charset="0"/>
                <a:cs typeface="Arial" panose="020B0604020202020204" pitchFamily="34" charset="0"/>
              </a:rPr>
              <a:t>Пригодна для механизированного нанесения, внутри и снаружи. </a:t>
            </a:r>
          </a:p>
          <a:p>
            <a:pPr>
              <a:spcBef>
                <a:spcPts val="0"/>
              </a:spcBef>
              <a:buClr>
                <a:srgbClr val="FF0000"/>
              </a:buClr>
              <a:buFont typeface="Wingdings" panose="05000000000000000000" pitchFamily="2" charset="2"/>
              <a:buChar char="Ø"/>
            </a:pPr>
            <a:r>
              <a:rPr lang="ru-RU" sz="1600" dirty="0">
                <a:latin typeface="Arial" panose="020B0604020202020204" pitchFamily="34" charset="0"/>
                <a:cs typeface="Arial" panose="020B0604020202020204" pitchFamily="34" charset="0"/>
              </a:rPr>
              <a:t>Слой за один проход </a:t>
            </a:r>
            <a:r>
              <a:rPr lang="ru-RU" sz="1600" dirty="0">
                <a:solidFill>
                  <a:srgbClr val="FF0000"/>
                </a:solidFill>
                <a:latin typeface="Arial" panose="020B0604020202020204" pitchFamily="34" charset="0"/>
                <a:cs typeface="Arial" panose="020B0604020202020204" pitchFamily="34" charset="0"/>
              </a:rPr>
              <a:t>от 3 до 30 мм.</a:t>
            </a:r>
          </a:p>
          <a:p>
            <a:pPr>
              <a:spcBef>
                <a:spcPts val="0"/>
              </a:spcBef>
              <a:buClr>
                <a:srgbClr val="FF0000"/>
              </a:buClr>
              <a:buFont typeface="Wingdings" panose="05000000000000000000" pitchFamily="2" charset="2"/>
              <a:buChar char="Ø"/>
            </a:pPr>
            <a:r>
              <a:rPr lang="ru-RU" sz="1600" dirty="0">
                <a:latin typeface="Arial" panose="020B0604020202020204" pitchFamily="34" charset="0"/>
                <a:cs typeface="Arial" panose="020B0604020202020204" pitchFamily="34" charset="0"/>
              </a:rPr>
              <a:t> Предел прочности не менее </a:t>
            </a:r>
            <a:r>
              <a:rPr lang="ru-RU" sz="1600" dirty="0">
                <a:solidFill>
                  <a:srgbClr val="FF0000"/>
                </a:solidFill>
                <a:latin typeface="Arial" panose="020B0604020202020204" pitchFamily="34" charset="0"/>
                <a:cs typeface="Arial" panose="020B0604020202020204" pitchFamily="34" charset="0"/>
              </a:rPr>
              <a:t>7 Мпа, </a:t>
            </a:r>
            <a:r>
              <a:rPr lang="ru-RU" sz="1600" dirty="0">
                <a:latin typeface="Arial" panose="020B0604020202020204" pitchFamily="34" charset="0"/>
                <a:cs typeface="Arial" panose="020B0604020202020204" pitchFamily="34" charset="0"/>
              </a:rPr>
              <a:t>расход </a:t>
            </a:r>
            <a:r>
              <a:rPr lang="ru-RU" sz="1600" dirty="0">
                <a:solidFill>
                  <a:srgbClr val="FF0000"/>
                </a:solidFill>
                <a:latin typeface="Arial" panose="020B0604020202020204" pitchFamily="34" charset="0"/>
                <a:cs typeface="Arial" panose="020B0604020202020204" pitchFamily="34" charset="0"/>
              </a:rPr>
              <a:t>1,4 кг/м2 на 1 мм.</a:t>
            </a:r>
          </a:p>
          <a:p>
            <a:pPr>
              <a:spcBef>
                <a:spcPts val="0"/>
              </a:spcBef>
              <a:buClr>
                <a:srgbClr val="FF0000"/>
              </a:buClr>
              <a:buFont typeface="Wingdings" panose="05000000000000000000" pitchFamily="2" charset="2"/>
              <a:buChar char="Ø"/>
            </a:pPr>
            <a:r>
              <a:rPr lang="ru-RU" sz="1600" dirty="0">
                <a:latin typeface="Arial" panose="020B0604020202020204" pitchFamily="34" charset="0"/>
                <a:cs typeface="Arial" panose="020B0604020202020204" pitchFamily="34" charset="0"/>
              </a:rPr>
              <a:t> Время потребления не менее </a:t>
            </a:r>
            <a:r>
              <a:rPr lang="ru-RU" sz="1600" dirty="0">
                <a:solidFill>
                  <a:srgbClr val="FF0000"/>
                </a:solidFill>
                <a:latin typeface="Arial" panose="020B0604020202020204" pitchFamily="34" charset="0"/>
                <a:cs typeface="Arial" panose="020B0604020202020204" pitchFamily="34" charset="0"/>
              </a:rPr>
              <a:t>60 минут.</a:t>
            </a:r>
          </a:p>
          <a:p>
            <a:pPr marL="0" indent="0">
              <a:spcBef>
                <a:spcPts val="0"/>
              </a:spcBef>
              <a:buClr>
                <a:srgbClr val="FF0000"/>
              </a:buClr>
              <a:buNone/>
            </a:pPr>
            <a:endParaRPr lang="ru-RU" sz="1600" dirty="0">
              <a:latin typeface="Arial" panose="020B0604020202020204" pitchFamily="34" charset="0"/>
              <a:cs typeface="Arial" panose="020B0604020202020204" pitchFamily="34" charset="0"/>
            </a:endParaRPr>
          </a:p>
          <a:p>
            <a:pPr>
              <a:spcBef>
                <a:spcPts val="0"/>
              </a:spcBef>
              <a:buClr>
                <a:srgbClr val="FF0000"/>
              </a:buClr>
              <a:buFont typeface="Wingdings" panose="05000000000000000000" pitchFamily="2" charset="2"/>
              <a:buChar char="Ø"/>
            </a:pPr>
            <a:r>
              <a:rPr lang="ru-RU" sz="1600" b="1" dirty="0">
                <a:latin typeface="Arial" panose="020B0604020202020204" pitchFamily="34" charset="0"/>
                <a:cs typeface="Arial" panose="020B0604020202020204" pitchFamily="34" charset="0"/>
              </a:rPr>
              <a:t> </a:t>
            </a:r>
            <a:r>
              <a:rPr lang="ru-RU" sz="1600" b="1" dirty="0">
                <a:solidFill>
                  <a:srgbClr val="FF0000"/>
                </a:solidFill>
                <a:latin typeface="Arial" panose="020B0604020202020204" pitchFamily="34" charset="0"/>
                <a:cs typeface="Arial" panose="020B0604020202020204" pitchFamily="34" charset="0"/>
              </a:rPr>
              <a:t>CT 29 </a:t>
            </a:r>
            <a:r>
              <a:rPr lang="ru-RU" sz="1600" dirty="0">
                <a:latin typeface="Arial" panose="020B0604020202020204" pitchFamily="34" charset="0"/>
                <a:cs typeface="Arial" panose="020B0604020202020204" pitchFamily="34" charset="0"/>
              </a:rPr>
              <a:t>- цементная штукатурка и ремонтная шпаклевка.</a:t>
            </a:r>
          </a:p>
          <a:p>
            <a:pPr>
              <a:spcBef>
                <a:spcPts val="0"/>
              </a:spcBef>
              <a:buClr>
                <a:srgbClr val="FF0000"/>
              </a:buClr>
              <a:buFont typeface="Wingdings" panose="05000000000000000000" pitchFamily="2" charset="2"/>
              <a:buChar char="Ø"/>
            </a:pPr>
            <a:r>
              <a:rPr lang="ru-RU" sz="1600" dirty="0">
                <a:latin typeface="Arial" panose="020B0604020202020204" pitchFamily="34" charset="0"/>
                <a:cs typeface="Arial" panose="020B0604020202020204" pitchFamily="34" charset="0"/>
              </a:rPr>
              <a:t> Предназначена для ремонта, выравнивания и оштукатуривания цементно-</a:t>
            </a:r>
          </a:p>
          <a:p>
            <a:pPr marL="0" indent="0">
              <a:spcBef>
                <a:spcPts val="0"/>
              </a:spcBef>
              <a:buClr>
                <a:srgbClr val="FF0000"/>
              </a:buClr>
              <a:buNone/>
            </a:pPr>
            <a:r>
              <a:rPr lang="ru-RU" sz="1600" dirty="0">
                <a:latin typeface="Arial" panose="020B0604020202020204" pitchFamily="34" charset="0"/>
                <a:cs typeface="Arial" panose="020B0604020202020204" pitchFamily="34" charset="0"/>
              </a:rPr>
              <a:t>     известковых, цементно-песчаных, бетонных и кирпичных оснований на стенах</a:t>
            </a:r>
          </a:p>
          <a:p>
            <a:pPr marL="0" indent="0">
              <a:spcBef>
                <a:spcPts val="0"/>
              </a:spcBef>
              <a:buClr>
                <a:srgbClr val="FF0000"/>
              </a:buClr>
              <a:buNone/>
            </a:pPr>
            <a:r>
              <a:rPr lang="ru-RU" sz="1600" dirty="0">
                <a:latin typeface="Arial" panose="020B0604020202020204" pitchFamily="34" charset="0"/>
                <a:cs typeface="Arial" panose="020B0604020202020204" pitchFamily="34" charset="0"/>
              </a:rPr>
              <a:t>     и  потолках внутри и снаружи зданий.</a:t>
            </a:r>
          </a:p>
          <a:p>
            <a:pPr>
              <a:spcBef>
                <a:spcPts val="0"/>
              </a:spcBef>
              <a:buClr>
                <a:srgbClr val="FF0000"/>
              </a:buClr>
              <a:buFont typeface="Wingdings" panose="05000000000000000000" pitchFamily="2" charset="2"/>
              <a:buChar char="Ø"/>
            </a:pPr>
            <a:r>
              <a:rPr lang="ru-RU" sz="1600" dirty="0">
                <a:latin typeface="Arial" panose="020B0604020202020204" pitchFamily="34" charset="0"/>
                <a:cs typeface="Arial" panose="020B0604020202020204" pitchFamily="34" charset="0"/>
              </a:rPr>
              <a:t>Время потребления не менее </a:t>
            </a:r>
            <a:r>
              <a:rPr lang="ru-RU" sz="1600" dirty="0">
                <a:solidFill>
                  <a:srgbClr val="FF0000"/>
                </a:solidFill>
                <a:latin typeface="Arial" panose="020B0604020202020204" pitchFamily="34" charset="0"/>
                <a:cs typeface="Arial" panose="020B0604020202020204" pitchFamily="34" charset="0"/>
              </a:rPr>
              <a:t>120 мин.</a:t>
            </a:r>
          </a:p>
          <a:p>
            <a:pPr>
              <a:spcBef>
                <a:spcPts val="0"/>
              </a:spcBef>
              <a:buClr>
                <a:srgbClr val="FF0000"/>
              </a:buClr>
              <a:buFont typeface="Wingdings" panose="05000000000000000000" pitchFamily="2" charset="2"/>
              <a:buChar char="Ø"/>
            </a:pPr>
            <a:r>
              <a:rPr lang="ru-RU" sz="1600" dirty="0">
                <a:latin typeface="Arial" panose="020B0604020202020204" pitchFamily="34" charset="0"/>
                <a:cs typeface="Arial" panose="020B0604020202020204" pitchFamily="34" charset="0"/>
              </a:rPr>
              <a:t>Слой за один проход о</a:t>
            </a:r>
            <a:r>
              <a:rPr lang="ru-RU" sz="1600" dirty="0">
                <a:solidFill>
                  <a:srgbClr val="FF0000"/>
                </a:solidFill>
                <a:latin typeface="Arial" panose="020B0604020202020204" pitchFamily="34" charset="0"/>
                <a:cs typeface="Arial" panose="020B0604020202020204" pitchFamily="34" charset="0"/>
              </a:rPr>
              <a:t>т 2 до 20 мм.</a:t>
            </a:r>
          </a:p>
          <a:p>
            <a:pPr>
              <a:spcBef>
                <a:spcPts val="0"/>
              </a:spcBef>
              <a:buClr>
                <a:srgbClr val="FF0000"/>
              </a:buClr>
              <a:buFont typeface="Wingdings" panose="05000000000000000000" pitchFamily="2" charset="2"/>
              <a:buChar char="Ø"/>
            </a:pPr>
            <a:r>
              <a:rPr lang="ru-RU" sz="1600" dirty="0">
                <a:latin typeface="Arial" panose="020B0604020202020204" pitchFamily="34" charset="0"/>
                <a:cs typeface="Arial" panose="020B0604020202020204" pitchFamily="34" charset="0"/>
              </a:rPr>
              <a:t>Предел прочности не менее  </a:t>
            </a:r>
            <a:r>
              <a:rPr lang="ru-RU" sz="1600" dirty="0">
                <a:solidFill>
                  <a:srgbClr val="FF0000"/>
                </a:solidFill>
                <a:latin typeface="Arial" panose="020B0604020202020204" pitchFamily="34" charset="0"/>
                <a:cs typeface="Arial" panose="020B0604020202020204" pitchFamily="34" charset="0"/>
              </a:rPr>
              <a:t>10 Мпа, </a:t>
            </a:r>
            <a:r>
              <a:rPr lang="ru-RU" sz="1600" dirty="0">
                <a:latin typeface="Arial" panose="020B0604020202020204" pitchFamily="34" charset="0"/>
                <a:cs typeface="Arial" panose="020B0604020202020204" pitchFamily="34" charset="0"/>
              </a:rPr>
              <a:t>расход </a:t>
            </a:r>
            <a:r>
              <a:rPr lang="ru-RU" sz="1600" dirty="0">
                <a:solidFill>
                  <a:srgbClr val="FF0000"/>
                </a:solidFill>
                <a:latin typeface="Arial" panose="020B0604020202020204" pitchFamily="34" charset="0"/>
                <a:cs typeface="Arial" panose="020B0604020202020204" pitchFamily="34" charset="0"/>
              </a:rPr>
              <a:t>1,5 кг/м2 на 1 мм.</a:t>
            </a:r>
          </a:p>
          <a:p>
            <a:pPr>
              <a:spcBef>
                <a:spcPts val="0"/>
              </a:spcBef>
              <a:buClr>
                <a:srgbClr val="FF0000"/>
              </a:buClr>
              <a:buFont typeface="Wingdings" panose="05000000000000000000" pitchFamily="2" charset="2"/>
              <a:buChar char="Ø"/>
            </a:pPr>
            <a:endParaRPr lang="ru-RU" sz="1600" dirty="0">
              <a:latin typeface="Arial" panose="020B0604020202020204" pitchFamily="34" charset="0"/>
              <a:cs typeface="Arial" panose="020B0604020202020204" pitchFamily="34" charset="0"/>
            </a:endParaRPr>
          </a:p>
          <a:p>
            <a:pPr marL="0" indent="0">
              <a:spcBef>
                <a:spcPts val="0"/>
              </a:spcBef>
              <a:buClr>
                <a:srgbClr val="FF0000"/>
              </a:buClr>
              <a:buNone/>
            </a:pPr>
            <a:endParaRPr lang="ru-RU" sz="1600" dirty="0">
              <a:latin typeface="Arial" panose="020B0604020202020204" pitchFamily="34" charset="0"/>
              <a:cs typeface="Arial" panose="020B0604020202020204" pitchFamily="34" charset="0"/>
            </a:endParaRPr>
          </a:p>
          <a:p>
            <a:pPr>
              <a:spcBef>
                <a:spcPts val="0"/>
              </a:spcBef>
              <a:buClr>
                <a:srgbClr val="FF0000"/>
              </a:buClr>
              <a:buFont typeface="Wingdings" panose="05000000000000000000" pitchFamily="2" charset="2"/>
              <a:buChar char="Ø"/>
            </a:pPr>
            <a:endParaRPr lang="ru-RU" sz="1600" dirty="0">
              <a:latin typeface="Arial" panose="020B0604020202020204" pitchFamily="34" charset="0"/>
              <a:cs typeface="Arial" panose="020B0604020202020204" pitchFamily="34" charset="0"/>
            </a:endParaRPr>
          </a:p>
        </p:txBody>
      </p:sp>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7459" y="2535382"/>
            <a:ext cx="1016428" cy="1740976"/>
          </a:xfrm>
          <a:prstGeom prst="rect">
            <a:avLst/>
          </a:prstGeom>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5172" y="4276358"/>
            <a:ext cx="1425593" cy="1846260"/>
          </a:xfrm>
          <a:prstGeom prst="rect">
            <a:avLst/>
          </a:prstGeom>
        </p:spPr>
      </p:pic>
    </p:spTree>
    <p:extLst>
      <p:ext uri="{BB962C8B-B14F-4D97-AF65-F5344CB8AC3E}">
        <p14:creationId xmlns:p14="http://schemas.microsoft.com/office/powerpoint/2010/main" val="17513785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0788" y="294327"/>
            <a:ext cx="9289105" cy="6268595"/>
          </a:xfrm>
          <a:prstGeom prst="rect">
            <a:avLst/>
          </a:prstGeom>
        </p:spPr>
      </p:pic>
    </p:spTree>
    <p:extLst>
      <p:ext uri="{BB962C8B-B14F-4D97-AF65-F5344CB8AC3E}">
        <p14:creationId xmlns:p14="http://schemas.microsoft.com/office/powerpoint/2010/main" val="14885792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9758" y="377897"/>
            <a:ext cx="9723041" cy="6145391"/>
          </a:xfrm>
          <a:prstGeom prst="rect">
            <a:avLst/>
          </a:prstGeom>
        </p:spPr>
      </p:pic>
    </p:spTree>
    <p:extLst>
      <p:ext uri="{BB962C8B-B14F-4D97-AF65-F5344CB8AC3E}">
        <p14:creationId xmlns:p14="http://schemas.microsoft.com/office/powerpoint/2010/main" val="7517512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7542" y="307391"/>
            <a:ext cx="9109761" cy="6161290"/>
          </a:xfrm>
          <a:prstGeom prst="rect">
            <a:avLst/>
          </a:prstGeom>
        </p:spPr>
      </p:pic>
    </p:spTree>
    <p:extLst>
      <p:ext uri="{BB962C8B-B14F-4D97-AF65-F5344CB8AC3E}">
        <p14:creationId xmlns:p14="http://schemas.microsoft.com/office/powerpoint/2010/main" val="25281299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3590" y="223597"/>
            <a:ext cx="10125270" cy="6304623"/>
          </a:xfrm>
          <a:prstGeom prst="rect">
            <a:avLst/>
          </a:prstGeom>
        </p:spPr>
      </p:pic>
    </p:spTree>
    <p:extLst>
      <p:ext uri="{BB962C8B-B14F-4D97-AF65-F5344CB8AC3E}">
        <p14:creationId xmlns:p14="http://schemas.microsoft.com/office/powerpoint/2010/main" val="39609255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p:cNvSpPr>
            <a:spLocks noGrp="1"/>
          </p:cNvSpPr>
          <p:nvPr>
            <p:ph type="ctrTitle"/>
          </p:nvPr>
        </p:nvSpPr>
        <p:spPr>
          <a:xfrm>
            <a:off x="3496236" y="-295835"/>
            <a:ext cx="8195022" cy="3897872"/>
          </a:xfrm>
        </p:spPr>
        <p:txBody>
          <a:bodyPr>
            <a:normAutofit fontScale="90000"/>
          </a:bodyPr>
          <a:lstStyle/>
          <a:p>
            <a:pPr marL="285750" indent="-285750" algn="l">
              <a:buClr>
                <a:srgbClr val="FF0000"/>
              </a:buClr>
              <a:buFont typeface="Wingdings" panose="05000000000000000000" pitchFamily="2" charset="2"/>
              <a:buChar char="Ø"/>
            </a:pPr>
            <a:br>
              <a:rPr lang="ru-RU" sz="1800" dirty="0"/>
            </a:br>
            <a:r>
              <a:rPr lang="ru-RU" sz="1800" dirty="0"/>
              <a:t>                                                                                                                                    </a:t>
            </a:r>
            <a:br>
              <a:rPr lang="ru-RU" sz="1800" dirty="0"/>
            </a:br>
            <a:br>
              <a:rPr lang="ru-RU" sz="1800" dirty="0"/>
            </a:br>
            <a:br>
              <a:rPr lang="ru-RU" sz="1800" dirty="0"/>
            </a:br>
            <a:br>
              <a:rPr lang="ru-RU" sz="1800" dirty="0"/>
            </a:br>
            <a:br>
              <a:rPr lang="ru-RU" sz="1800" dirty="0"/>
            </a:br>
            <a:br>
              <a:rPr lang="ru-RU" sz="1800" dirty="0"/>
            </a:br>
            <a:br>
              <a:rPr lang="ru-RU" sz="1800" dirty="0"/>
            </a:br>
            <a:br>
              <a:rPr lang="ru-RU" sz="1800" dirty="0"/>
            </a:br>
            <a:br>
              <a:rPr lang="ru-RU" sz="1800" dirty="0"/>
            </a:br>
            <a:br>
              <a:rPr lang="ru-RU" sz="1800" dirty="0"/>
            </a:br>
            <a:br>
              <a:rPr lang="ru-RU" sz="1800" dirty="0"/>
            </a:br>
            <a:br>
              <a:rPr lang="ru-RU" sz="1800" dirty="0"/>
            </a:br>
            <a:br>
              <a:rPr lang="ru-RU" sz="1800" dirty="0"/>
            </a:br>
            <a:br>
              <a:rPr lang="ru-RU" sz="1800" dirty="0"/>
            </a:br>
            <a:br>
              <a:rPr lang="ru-RU" sz="1800" dirty="0"/>
            </a:br>
            <a:br>
              <a:rPr lang="ru-RU" sz="1800" dirty="0"/>
            </a:br>
            <a:br>
              <a:rPr lang="ru-RU" sz="1800" dirty="0"/>
            </a:br>
            <a:br>
              <a:rPr lang="ru-RU" sz="1800" dirty="0"/>
            </a:br>
            <a:br>
              <a:rPr lang="ru-RU" sz="1800" dirty="0"/>
            </a:br>
            <a:br>
              <a:rPr lang="ru-RU" sz="1800" dirty="0"/>
            </a:br>
            <a:r>
              <a:rPr lang="ru-RU" sz="1800" dirty="0"/>
              <a:t>                                                                                                                                              </a:t>
            </a:r>
            <a:r>
              <a:rPr lang="ru-RU" sz="3600" b="1" dirty="0">
                <a:solidFill>
                  <a:srgbClr val="FF0000"/>
                </a:solidFill>
                <a:latin typeface="+mn-lt"/>
              </a:rPr>
              <a:t>Характеристики утеплителя.                                                                           </a:t>
            </a:r>
            <a:r>
              <a:rPr lang="ru-RU" sz="2700" b="1" u="sng" dirty="0">
                <a:solidFill>
                  <a:srgbClr val="0070C0"/>
                </a:solidFill>
                <a:latin typeface="+mn-lt"/>
              </a:rPr>
              <a:t>Пенополистирольная плита </a:t>
            </a:r>
            <a:r>
              <a:rPr lang="ru-RU" sz="2000" dirty="0">
                <a:latin typeface="+mn-lt"/>
              </a:rPr>
              <a:t>- ППС 16Ф; ППС 15Ф(малоэтажное строительство),плотность 16,0 - 18,5 кг/м3. Время горения не более 1 сек.</a:t>
            </a:r>
            <a:br>
              <a:rPr lang="ru-RU" sz="2000" b="1" dirty="0"/>
            </a:br>
            <a:r>
              <a:rPr lang="ru-RU" sz="2000" b="1" dirty="0">
                <a:solidFill>
                  <a:srgbClr val="FF0000"/>
                </a:solidFill>
                <a:latin typeface="+mn-lt"/>
              </a:rPr>
              <a:t>Преимущества:</a:t>
            </a:r>
            <a:r>
              <a:rPr lang="ru-RU" sz="2000" b="1" dirty="0">
                <a:latin typeface="+mn-lt"/>
              </a:rPr>
              <a:t> </a:t>
            </a:r>
            <a:br>
              <a:rPr lang="ru-RU" sz="2000" b="1" dirty="0"/>
            </a:br>
            <a:r>
              <a:rPr lang="ru-RU" sz="2000" dirty="0">
                <a:latin typeface="+mn-lt"/>
              </a:rPr>
              <a:t>- Под воздействием влаги не теряет теплоизоляционных свойств.</a:t>
            </a:r>
            <a:br>
              <a:rPr lang="ru-RU" sz="2000" dirty="0">
                <a:latin typeface="+mn-lt"/>
              </a:rPr>
            </a:br>
            <a:r>
              <a:rPr lang="ru-RU" sz="2000" dirty="0">
                <a:latin typeface="+mn-lt"/>
              </a:rPr>
              <a:t>- Дешевле минеральной плиты в 2,5 раза.</a:t>
            </a:r>
            <a:br>
              <a:rPr lang="ru-RU" sz="2000" dirty="0">
                <a:latin typeface="+mn-lt"/>
              </a:rPr>
            </a:br>
            <a:r>
              <a:rPr lang="ru-RU" sz="2000" dirty="0">
                <a:latin typeface="+mn-lt"/>
              </a:rPr>
              <a:t>- Теплопроводность 0,041 Вт/(</a:t>
            </a:r>
            <a:r>
              <a:rPr lang="ru-RU" sz="2000" dirty="0" err="1">
                <a:latin typeface="+mn-lt"/>
              </a:rPr>
              <a:t>м.с</a:t>
            </a:r>
            <a:r>
              <a:rPr lang="ru-RU" sz="2000" dirty="0">
                <a:latin typeface="+mn-lt"/>
              </a:rPr>
              <a:t>)</a:t>
            </a:r>
            <a:br>
              <a:rPr lang="ru-RU" sz="2000" dirty="0">
                <a:latin typeface="+mn-lt"/>
              </a:rPr>
            </a:br>
            <a:r>
              <a:rPr lang="ru-RU" sz="2000" dirty="0">
                <a:latin typeface="+mn-lt"/>
              </a:rPr>
              <a:t>- Не содержит вредных веществ.</a:t>
            </a:r>
            <a:br>
              <a:rPr lang="ru-RU" sz="2000" dirty="0">
                <a:latin typeface="+mn-lt"/>
              </a:rPr>
            </a:br>
            <a:r>
              <a:rPr lang="ru-RU" sz="2000" dirty="0">
                <a:latin typeface="+mn-lt"/>
              </a:rPr>
              <a:t>- Легкий и прочный, прочность на сжатие около 130 кПа.</a:t>
            </a:r>
            <a:br>
              <a:rPr lang="ru-RU" sz="2000" b="1" dirty="0"/>
            </a:br>
            <a:r>
              <a:rPr lang="ru-RU" sz="2000" b="1" dirty="0">
                <a:solidFill>
                  <a:srgbClr val="FF0000"/>
                </a:solidFill>
                <a:latin typeface="+mn-lt"/>
              </a:rPr>
              <a:t>Недостатки:</a:t>
            </a:r>
            <a:br>
              <a:rPr lang="ru-RU" sz="2000" b="1" dirty="0"/>
            </a:br>
            <a:r>
              <a:rPr lang="ru-RU" sz="2000" b="1" dirty="0">
                <a:latin typeface="+mn-lt"/>
              </a:rPr>
              <a:t>- </a:t>
            </a:r>
            <a:r>
              <a:rPr lang="ru-RU" sz="2000" dirty="0">
                <a:latin typeface="+mn-lt"/>
              </a:rPr>
              <a:t>Не высокая звукоизоляция.</a:t>
            </a:r>
            <a:br>
              <a:rPr lang="ru-RU" sz="2000" dirty="0">
                <a:latin typeface="+mn-lt"/>
              </a:rPr>
            </a:br>
            <a:r>
              <a:rPr lang="ru-RU" sz="2000" dirty="0">
                <a:latin typeface="+mn-lt"/>
              </a:rPr>
              <a:t>- Низкий коэффициент </a:t>
            </a:r>
            <a:r>
              <a:rPr lang="ru-RU" sz="2000" dirty="0" err="1">
                <a:latin typeface="+mn-lt"/>
              </a:rPr>
              <a:t>паропроницаемости</a:t>
            </a:r>
            <a:r>
              <a:rPr lang="ru-RU" sz="2000" dirty="0">
                <a:latin typeface="+mn-lt"/>
              </a:rPr>
              <a:t>  0,05 мг/(</a:t>
            </a:r>
            <a:r>
              <a:rPr lang="ru-RU" sz="2000" dirty="0" err="1">
                <a:latin typeface="+mn-lt"/>
              </a:rPr>
              <a:t>м.ч.Па</a:t>
            </a:r>
            <a:r>
              <a:rPr lang="ru-RU" sz="2000" dirty="0">
                <a:latin typeface="+mn-lt"/>
              </a:rPr>
              <a:t>)</a:t>
            </a:r>
          </a:p>
        </p:txBody>
      </p:sp>
      <p:sp>
        <p:nvSpPr>
          <p:cNvPr id="8" name="Подзаголовок 7"/>
          <p:cNvSpPr>
            <a:spLocks noGrp="1"/>
          </p:cNvSpPr>
          <p:nvPr>
            <p:ph type="subTitle" idx="1"/>
          </p:nvPr>
        </p:nvSpPr>
        <p:spPr>
          <a:xfrm>
            <a:off x="3735976" y="3602037"/>
            <a:ext cx="6932024" cy="3138397"/>
          </a:xfrm>
        </p:spPr>
        <p:txBody>
          <a:bodyPr>
            <a:noAutofit/>
          </a:bodyPr>
          <a:lstStyle/>
          <a:p>
            <a:pPr algn="l"/>
            <a:r>
              <a:rPr lang="ru-RU" b="1" u="sng" dirty="0" err="1">
                <a:solidFill>
                  <a:srgbClr val="0070C0"/>
                </a:solidFill>
              </a:rPr>
              <a:t>Минераловатная</a:t>
            </a:r>
            <a:r>
              <a:rPr lang="ru-RU" b="1" u="sng" dirty="0">
                <a:solidFill>
                  <a:srgbClr val="0070C0"/>
                </a:solidFill>
              </a:rPr>
              <a:t> плита </a:t>
            </a:r>
            <a:r>
              <a:rPr lang="ru-RU" sz="1800" b="1" dirty="0"/>
              <a:t>- </a:t>
            </a:r>
            <a:r>
              <a:rPr lang="ru-RU" sz="1800" dirty="0"/>
              <a:t>удельный вес 120—160 кг/м 3, прочность на разрыв в направлении, перпендикулярном к поверхности плит &gt; 10 - 15 кПа.                                                                  Прочность на сжатие не менее30кПа.                                                                                             </a:t>
            </a:r>
            <a:r>
              <a:rPr lang="ru-RU" sz="1800" b="1" dirty="0">
                <a:solidFill>
                  <a:srgbClr val="FF0000"/>
                </a:solidFill>
              </a:rPr>
              <a:t>Преимущества:                                                                                                                </a:t>
            </a:r>
            <a:r>
              <a:rPr lang="ru-RU" sz="1800" dirty="0"/>
              <a:t>- Устойчива к воздействию высоких температур (1000 С).                                        - Высокий коэффициент </a:t>
            </a:r>
            <a:r>
              <a:rPr lang="ru-RU" sz="1800" dirty="0" err="1"/>
              <a:t>паропроницаемости</a:t>
            </a:r>
            <a:r>
              <a:rPr lang="ru-RU" sz="1800" dirty="0"/>
              <a:t> 0,3 мг/(</a:t>
            </a:r>
            <a:r>
              <a:rPr lang="ru-RU" sz="1800" dirty="0" err="1"/>
              <a:t>м.ч.Па</a:t>
            </a:r>
            <a:r>
              <a:rPr lang="ru-RU" sz="1800" dirty="0"/>
              <a:t>)             - -- Теплопроводность 0,047 Вт/(</a:t>
            </a:r>
            <a:r>
              <a:rPr lang="ru-RU" sz="1800" dirty="0" err="1"/>
              <a:t>м.с</a:t>
            </a:r>
            <a:r>
              <a:rPr lang="ru-RU" sz="1800" dirty="0"/>
              <a:t>)                                                                                     - Хорошие звукоизоляционные свойства.                                                                  </a:t>
            </a:r>
            <a:r>
              <a:rPr lang="ru-RU" sz="1800" b="1" dirty="0">
                <a:solidFill>
                  <a:srgbClr val="FF0000"/>
                </a:solidFill>
              </a:rPr>
              <a:t>Недостатки:                                                                                                                        </a:t>
            </a:r>
            <a:r>
              <a:rPr lang="ru-RU" sz="1800" dirty="0"/>
              <a:t>-</a:t>
            </a:r>
            <a:r>
              <a:rPr lang="ru-RU" sz="1800" dirty="0">
                <a:solidFill>
                  <a:srgbClr val="FF0000"/>
                </a:solidFill>
              </a:rPr>
              <a:t> </a:t>
            </a:r>
            <a:r>
              <a:rPr lang="ru-RU" sz="1800" dirty="0"/>
              <a:t>Значительно тяжелее пенополистирольных плит.                                                                  - Низкая жесткость и не высокая прочность.</a:t>
            </a:r>
          </a:p>
        </p:txBody>
      </p:sp>
      <p:pic>
        <p:nvPicPr>
          <p:cNvPr id="5" name="Объект 4"/>
          <p:cNvPicPr>
            <a:picLocks noGrp="1" noChangeAspect="1"/>
          </p:cNvPicPr>
          <p:nvPr>
            <p:ph sz="half" idx="4294967295"/>
          </p:nvPr>
        </p:nvPicPr>
        <p:blipFill>
          <a:blip r:embed="rId2" cstate="print">
            <a:extLst>
              <a:ext uri="{28A0092B-C50C-407E-A947-70E740481C1C}">
                <a14:useLocalDpi xmlns:a14="http://schemas.microsoft.com/office/drawing/2010/main" val="0"/>
              </a:ext>
            </a:extLst>
          </a:blip>
          <a:stretch>
            <a:fillRect/>
          </a:stretch>
        </p:blipFill>
        <p:spPr>
          <a:xfrm>
            <a:off x="483326" y="900113"/>
            <a:ext cx="1844675" cy="2362200"/>
          </a:xfrm>
        </p:spPr>
      </p:pic>
      <p:pic>
        <p:nvPicPr>
          <p:cNvPr id="6" name="Объект 5"/>
          <p:cNvPicPr>
            <a:picLocks noGrp="1" noChangeAspect="1"/>
          </p:cNvPicPr>
          <p:nvPr>
            <p:ph sz="half" idx="4294967295"/>
          </p:nvPr>
        </p:nvPicPr>
        <p:blipFill>
          <a:blip r:embed="rId3">
            <a:extLst>
              <a:ext uri="{28A0092B-C50C-407E-A947-70E740481C1C}">
                <a14:useLocalDpi xmlns:a14="http://schemas.microsoft.com/office/drawing/2010/main" val="0"/>
              </a:ext>
            </a:extLst>
          </a:blip>
          <a:stretch>
            <a:fillRect/>
          </a:stretch>
        </p:blipFill>
        <p:spPr>
          <a:xfrm>
            <a:off x="483325" y="3602038"/>
            <a:ext cx="1844675" cy="2581275"/>
          </a:xfrm>
        </p:spPr>
      </p:pic>
    </p:spTree>
    <p:extLst>
      <p:ext uri="{BB962C8B-B14F-4D97-AF65-F5344CB8AC3E}">
        <p14:creationId xmlns:p14="http://schemas.microsoft.com/office/powerpoint/2010/main" val="787011299"/>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4585</Words>
  <Application>Microsoft Office PowerPoint</Application>
  <PresentationFormat>Широкоэкранный</PresentationFormat>
  <Paragraphs>320</Paragraphs>
  <Slides>40</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40</vt:i4>
      </vt:variant>
    </vt:vector>
  </HeadingPairs>
  <TitlesOfParts>
    <vt:vector size="45" baseType="lpstr">
      <vt:lpstr>Arial</vt:lpstr>
      <vt:lpstr>Calibri</vt:lpstr>
      <vt:lpstr>Calibri Light</vt:lpstr>
      <vt:lpstr>Wingdings</vt:lpstr>
      <vt:lpstr>Тема Office</vt:lpstr>
      <vt:lpstr>Монтаж систем наружной  теплоизоляции фасадов зданий Церезит </vt:lpstr>
      <vt:lpstr>Теплоизоляция фасада  Рис.1 Снаружи -10 С, внутри +20 С, температура внутренней стены +10 С, она значительно ниже температуры в помещении.</vt:lpstr>
      <vt:lpstr>                           Решение   1)  Утепление внешних стен, так как на них приходится     наибольшая доля потерь тепла. 2)  Снижение расходов на отопление и кондиционирование. 3)  Обеспечение высокого уровня комфорта. 4)  Сокращение вредных выбросов от сжигаемого топлива. 5)  Фасад приобретает индивидуальный дизайн на долгие годы (официальное заключение  более 30 лет). 6)  Высокая пожаробезопасность( класс КО).   До утепления  фасада «желтые» и «красные» области тепловых потерь.  Вообразите, что на каждом квадратном метре фасада горит лампочка 60 ВТ.   После утепления фасада  на поверхности стен нет источников потери тепла – тепло остается внутри дома.</vt:lpstr>
      <vt:lpstr>Монтаж систем теплоизоляции рекомендуется начинать после:</vt:lpstr>
      <vt:lpstr>Презентация PowerPoint</vt:lpstr>
      <vt:lpstr>Презентация PowerPoint</vt:lpstr>
      <vt:lpstr>Презентация PowerPoint</vt:lpstr>
      <vt:lpstr>Презентация PowerPoint</vt:lpstr>
      <vt:lpstr>                                                                                                                                                                                                                                                                                                       Характеристики утеплителя.                                                                           Пенополистирольная плита - ППС 16Ф; ППС 15Ф(малоэтажное строительство),плотность 16,0 - 18,5 кг/м3. Время горения не более 1 сек. Преимущества:  - Под воздействием влаги не теряет теплоизоляционных свойств. - Дешевле минеральной плиты в 2,5 раза. - Теплопроводность 0,041 Вт/(м.с) - Не содержит вредных веществ. - Легкий и прочный, прочность на сжатие около 130 кПа. Недостатки: - Не высокая звукоизоляция. - Низкий коэффициент паропроницаемости  0,05 мг/(м.ч.Па)</vt:lpstr>
      <vt:lpstr>Применяемые материалы для устройства фасада</vt:lpstr>
      <vt:lpstr>           Подготовительные работы 1) Строительные леса. Леса устанавливаются на расстоянии от наружной стены, равном толщине теплоизоляционного слоя плюс 45 см , с запуском за углы здания не менее 2 м.                                                                                                                                           Для крепления используют оконные и дверные проемы, крепление к наружной стене с небольшим наклоном вниз.  Леса укрывают ветрозащитной сеткой или  пленкой, от атмосферных осадков и солнца.</vt:lpstr>
      <vt:lpstr>Монтаж системы наружной теплоизоляции стен Церезит</vt:lpstr>
      <vt:lpstr>Монтаж цокольного профиля</vt:lpstr>
      <vt:lpstr>                   Приготовление растворной смеси</vt:lpstr>
      <vt:lpstr>Приклеивание теплоизоляционных плит к основанию</vt:lpstr>
      <vt:lpstr>Приклеивание теплоизоляционных плит к основанию</vt:lpstr>
      <vt:lpstr>Приклеивание теплоизоляционных плит к основанию</vt:lpstr>
      <vt:lpstr>Шлифование неровностей внешних углов стен и стыков плит </vt:lpstr>
      <vt:lpstr>          Механическое крепление теплоизоляционных плит дюбелями</vt:lpstr>
      <vt:lpstr>               Установка усиливающих элементов и профилей</vt:lpstr>
      <vt:lpstr>       Создание защитного армированного слоя</vt:lpstr>
      <vt:lpstr>Грунтование защитного армированного слоя</vt:lpstr>
      <vt:lpstr>       Устройство внешнего декоративного слоя</vt:lpstr>
      <vt:lpstr>             Окраска декоративно - защитного слоя</vt:lpstr>
      <vt:lpstr>     Акриловая,  «Мозаичная» декоративная штукатурка Ceresit СТ 77</vt:lpstr>
      <vt:lpstr>  Монтаж фасада при пониженных температурах</vt:lpstr>
      <vt:lpstr>     Устройство системы с клинкерной плиткой</vt:lpstr>
      <vt:lpstr>                         Декоративная коллекция VISAGE            Кирпичная кладка на мокром штукатурном фасаде.</vt:lpstr>
      <vt:lpstr>                     Декоративная коллекция VISAGE                             Имитация фактуры камня</vt:lpstr>
      <vt:lpstr>              Декоративная коллекция VISAGE                   Имитация фактуры гранита</vt:lpstr>
      <vt:lpstr>                             Декоративная коллекция VISAGE        Имитация фактуры дерева на мокром штукатурном фасаде</vt:lpstr>
      <vt:lpstr>                   Декоративная коллекция VISAGE  Создание фактур, имитирующих поверхность бетона</vt:lpstr>
      <vt:lpstr>СХ 5 – монтажный и водоостанавливающий цемент.</vt:lpstr>
      <vt:lpstr>      Гидроизоляция CL 51, CR 65, CR166.</vt:lpstr>
      <vt:lpstr>Плиточный клей СМ 11, СМ14, СМ 16, СМ 17.</vt:lpstr>
      <vt:lpstr>Затирка СЕ33 и СЕ40</vt:lpstr>
      <vt:lpstr>Самовыравнивающиеся смеси  CN173 и  CN175</vt:lpstr>
      <vt:lpstr>СТ21 -  клей для кладки блоков из ячеистого бетона.</vt:lpstr>
      <vt:lpstr>СТ 19 Бетоноконтакт</vt:lpstr>
      <vt:lpstr>Штукатурки</vt:lpstr>
    </vt:vector>
  </TitlesOfParts>
  <Company>SPecialiST RePack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монтаж систем наружной теплоизоляции фасадов зданий CERESIT WM и CERESIT VWS</dc:title>
  <dc:creator>Андрей</dc:creator>
  <cp:lastModifiedBy>Denis Nikonenko</cp:lastModifiedBy>
  <cp:revision>136</cp:revision>
  <dcterms:created xsi:type="dcterms:W3CDTF">2021-01-25T09:23:35Z</dcterms:created>
  <dcterms:modified xsi:type="dcterms:W3CDTF">2022-05-20T19:04:23Z</dcterms:modified>
</cp:coreProperties>
</file>